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notesSlides/notesSlide4.xml" ContentType="application/vnd.openxmlformats-officedocument.presentationml.notesSlide+xml"/>
  <Override PartName="/ppt/charts/chart7.xml" ContentType="application/vnd.openxmlformats-officedocument.drawingml.chart+xml"/>
  <Override PartName="/ppt/theme/themeOverride6.xml" ContentType="application/vnd.openxmlformats-officedocument.themeOverride+xml"/>
  <Override PartName="/ppt/charts/chart8.xml" ContentType="application/vnd.openxmlformats-officedocument.drawingml.chart+xml"/>
  <Override PartName="/ppt/theme/themeOverride7.xml" ContentType="application/vnd.openxmlformats-officedocument.themeOverride+xml"/>
  <Override PartName="/ppt/charts/chart9.xml" ContentType="application/vnd.openxmlformats-officedocument.drawingml.chart+xml"/>
  <Override PartName="/ppt/charts/chart10.xml" ContentType="application/vnd.openxmlformats-officedocument.drawingml.chart+xml"/>
  <Override PartName="/ppt/theme/themeOverride8.xml" ContentType="application/vnd.openxmlformats-officedocument.themeOverride+xml"/>
  <Override PartName="/ppt/notesSlides/notesSlide5.xml" ContentType="application/vnd.openxmlformats-officedocument.presentationml.notesSlide+xml"/>
  <Override PartName="/ppt/charts/chart11.xml" ContentType="application/vnd.openxmlformats-officedocument.drawingml.chart+xml"/>
  <Override PartName="/ppt/theme/themeOverride9.xml" ContentType="application/vnd.openxmlformats-officedocument.themeOverride+xml"/>
  <Override PartName="/ppt/charts/chart12.xml" ContentType="application/vnd.openxmlformats-officedocument.drawingml.chart+xml"/>
  <Override PartName="/ppt/theme/themeOverride10.xml" ContentType="application/vnd.openxmlformats-officedocument.themeOverride+xml"/>
  <Override PartName="/ppt/charts/chart13.xml" ContentType="application/vnd.openxmlformats-officedocument.drawingml.chart+xml"/>
  <Override PartName="/ppt/charts/chart14.xml" ContentType="application/vnd.openxmlformats-officedocument.drawingml.chart+xml"/>
  <Override PartName="/ppt/notesSlides/notesSlide6.xml" ContentType="application/vnd.openxmlformats-officedocument.presentationml.notesSlide+xml"/>
  <Override PartName="/ppt/charts/chart15.xml" ContentType="application/vnd.openxmlformats-officedocument.drawingml.chart+xml"/>
  <Override PartName="/ppt/theme/themeOverride11.xml" ContentType="application/vnd.openxmlformats-officedocument.themeOverride+xml"/>
  <Override PartName="/ppt/charts/chart16.xml" ContentType="application/vnd.openxmlformats-officedocument.drawingml.chart+xml"/>
  <Override PartName="/ppt/theme/themeOverride12.xml" ContentType="application/vnd.openxmlformats-officedocument.themeOverride+xml"/>
  <Override PartName="/ppt/charts/chart17.xml" ContentType="application/vnd.openxmlformats-officedocument.drawingml.chart+xml"/>
  <Override PartName="/ppt/theme/themeOverride13.xml" ContentType="application/vnd.openxmlformats-officedocument.themeOverride+xml"/>
  <Override PartName="/ppt/charts/chart18.xml" ContentType="application/vnd.openxmlformats-officedocument.drawingml.chart+xml"/>
  <Override PartName="/ppt/theme/themeOverride14.xml" ContentType="application/vnd.openxmlformats-officedocument.themeOverride+xml"/>
  <Override PartName="/ppt/charts/chart19.xml" ContentType="application/vnd.openxmlformats-officedocument.drawingml.chart+xml"/>
  <Override PartName="/ppt/theme/themeOverride15.xml" ContentType="application/vnd.openxmlformats-officedocument.themeOverride+xml"/>
  <Override PartName="/ppt/charts/chart20.xml" ContentType="application/vnd.openxmlformats-officedocument.drawingml.chart+xml"/>
  <Override PartName="/ppt/theme/themeOverride16.xml" ContentType="application/vnd.openxmlformats-officedocument.themeOverride+xml"/>
  <Override PartName="/ppt/charts/chart21.xml" ContentType="application/vnd.openxmlformats-officedocument.drawingml.chart+xml"/>
  <Override PartName="/ppt/theme/themeOverride17.xml" ContentType="application/vnd.openxmlformats-officedocument.themeOverride+xml"/>
  <Override PartName="/ppt/charts/chart22.xml" ContentType="application/vnd.openxmlformats-officedocument.drawingml.chart+xml"/>
  <Override PartName="/ppt/charts/chart23.xml" ContentType="application/vnd.openxmlformats-officedocument.drawingml.chart+xml"/>
  <Override PartName="/ppt/theme/themeOverride18.xml" ContentType="application/vnd.openxmlformats-officedocument.themeOverride+xml"/>
  <Override PartName="/ppt/charts/chart24.xml" ContentType="application/vnd.openxmlformats-officedocument.drawingml.chart+xml"/>
  <Override PartName="/ppt/theme/themeOverride19.xml" ContentType="application/vnd.openxmlformats-officedocument.themeOverride+xml"/>
  <Override PartName="/ppt/charts/chart25.xml" ContentType="application/vnd.openxmlformats-officedocument.drawingml.chart+xml"/>
  <Override PartName="/ppt/theme/themeOverride20.xml" ContentType="application/vnd.openxmlformats-officedocument.themeOverride+xml"/>
  <Override PartName="/ppt/charts/chart26.xml" ContentType="application/vnd.openxmlformats-officedocument.drawingml.chart+xml"/>
  <Override PartName="/ppt/theme/themeOverride21.xml" ContentType="application/vnd.openxmlformats-officedocument.themeOverride+xml"/>
  <Override PartName="/ppt/charts/chart27.xml" ContentType="application/vnd.openxmlformats-officedocument.drawingml.chart+xml"/>
  <Override PartName="/ppt/theme/themeOverride22.xml" ContentType="application/vnd.openxmlformats-officedocument.themeOverride+xml"/>
  <Override PartName="/ppt/charts/chart28.xml" ContentType="application/vnd.openxmlformats-officedocument.drawingml.chart+xml"/>
  <Override PartName="/ppt/charts/chart29.xml" ContentType="application/vnd.openxmlformats-officedocument.drawingml.chart+xml"/>
  <Override PartName="/ppt/theme/themeOverride23.xml" ContentType="application/vnd.openxmlformats-officedocument.themeOverride+xml"/>
  <Override PartName="/ppt/charts/chart30.xml" ContentType="application/vnd.openxmlformats-officedocument.drawingml.chart+xml"/>
  <Override PartName="/ppt/theme/themeOverride24.xml" ContentType="application/vnd.openxmlformats-officedocument.themeOverride+xml"/>
  <Override PartName="/ppt/charts/chart31.xml" ContentType="application/vnd.openxmlformats-officedocument.drawingml.chart+xml"/>
  <Override PartName="/ppt/charts/chart32.xml" ContentType="application/vnd.openxmlformats-officedocument.drawingml.chart+xml"/>
  <Override PartName="/ppt/theme/themeOverride25.xml" ContentType="application/vnd.openxmlformats-officedocument.themeOverr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50" r:id="rId2"/>
    <p:sldId id="317" r:id="rId3"/>
    <p:sldId id="466" r:id="rId4"/>
    <p:sldId id="495" r:id="rId5"/>
    <p:sldId id="488" r:id="rId6"/>
    <p:sldId id="490" r:id="rId7"/>
    <p:sldId id="480" r:id="rId8"/>
    <p:sldId id="481" r:id="rId9"/>
    <p:sldId id="497" r:id="rId10"/>
    <p:sldId id="482" r:id="rId11"/>
    <p:sldId id="496" r:id="rId12"/>
    <p:sldId id="483" r:id="rId13"/>
    <p:sldId id="485" r:id="rId14"/>
    <p:sldId id="493" r:id="rId15"/>
    <p:sldId id="459" r:id="rId16"/>
    <p:sldId id="465" r:id="rId17"/>
  </p:sldIdLst>
  <p:sldSz cx="9144000" cy="6858000" type="screen4x3"/>
  <p:notesSz cx="6789738"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573BC182-1781-44E8-AC0F-CA5311B774C8}">
          <p14:sldIdLst>
            <p14:sldId id="350"/>
            <p14:sldId id="317"/>
            <p14:sldId id="466"/>
            <p14:sldId id="495"/>
            <p14:sldId id="488"/>
            <p14:sldId id="490"/>
            <p14:sldId id="480"/>
            <p14:sldId id="481"/>
            <p14:sldId id="497"/>
            <p14:sldId id="482"/>
            <p14:sldId id="496"/>
            <p14:sldId id="483"/>
            <p14:sldId id="485"/>
            <p14:sldId id="493"/>
            <p14:sldId id="459"/>
            <p14:sldId id="4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9F"/>
    <a:srgbClr val="00B0F0"/>
    <a:srgbClr val="0099FF"/>
    <a:srgbClr val="7F7F7F"/>
    <a:srgbClr val="595959"/>
    <a:srgbClr val="606060"/>
    <a:srgbClr val="006D9B"/>
    <a:srgbClr val="003366"/>
    <a:srgbClr val="0067B0"/>
    <a:srgbClr val="006D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30" autoAdjust="0"/>
    <p:restoredTop sz="89943" autoAdjust="0"/>
  </p:normalViewPr>
  <p:slideViewPr>
    <p:cSldViewPr>
      <p:cViewPr>
        <p:scale>
          <a:sx n="96" d="100"/>
          <a:sy n="96" d="100"/>
        </p:scale>
        <p:origin x="-2760" y="-318"/>
      </p:cViewPr>
      <p:guideLst>
        <p:guide orient="horz" pos="527"/>
        <p:guide orient="horz" pos="3838"/>
        <p:guide orient="horz" pos="845"/>
        <p:guide pos="5759"/>
        <p:guide pos="385"/>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76" d="100"/>
          <a:sy n="76" d="100"/>
        </p:scale>
        <p:origin x="-1878" y="-90"/>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GRUPO_PPT.xlsm"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SANTILLANA_OP.xlsx" TargetMode="External"/><Relationship Id="rId1" Type="http://schemas.openxmlformats.org/officeDocument/2006/relationships/themeOverride" Target="../theme/themeOverride8.xml"/></Relationships>
</file>

<file path=ppt/charts/_rels/chart11.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RADIO_OP.xlsx" TargetMode="External"/><Relationship Id="rId1" Type="http://schemas.openxmlformats.org/officeDocument/2006/relationships/themeOverride" Target="../theme/themeOverride9.xml"/></Relationships>
</file>

<file path=ppt/charts/_rels/chart12.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RADIO_OP.xlsx" TargetMode="External"/><Relationship Id="rId1" Type="http://schemas.openxmlformats.org/officeDocument/2006/relationships/themeOverride" Target="../theme/themeOverride10.xml"/></Relationships>
</file>

<file path=ppt/charts/_rels/chart13.xml.rels><?xml version="1.0" encoding="UTF-8" standalone="yes"?>
<Relationships xmlns="http://schemas.openxmlformats.org/package/2006/relationships"><Relationship Id="rId1" Type="http://schemas.openxmlformats.org/officeDocument/2006/relationships/oleObject" Target="file:///\\grupoprisa.net\prisa\Areas%20de%20Trabajo\Econ&#243;mico%20Financiera\RELACI&#211;N%20CON%20INVERSORES\NEW\RESULTS\CURRENT_RESULTS\RADIO_OP.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grupoprisa.net\prisa\Areas%20de%20Trabajo\Econ&#243;mico%20Financiera\RELACI&#211;N%20CON%20INVERSORES\NEW\RESULTS\CURRENT_RESULTS\RADIO_OP.xlsx" TargetMode="External"/></Relationships>
</file>

<file path=ppt/charts/_rels/chart15.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RADIO_OP.xlsx" TargetMode="External"/><Relationship Id="rId1" Type="http://schemas.openxmlformats.org/officeDocument/2006/relationships/themeOverride" Target="../theme/themeOverride11.xml"/></Relationships>
</file>

<file path=ppt/charts/_rels/chart16.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RADIO_OP.xlsx" TargetMode="External"/><Relationship Id="rId1" Type="http://schemas.openxmlformats.org/officeDocument/2006/relationships/themeOverride" Target="../theme/themeOverride12.xml"/></Relationships>
</file>

<file path=ppt/charts/_rels/chart17.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RADIO_OP.xlsx" TargetMode="External"/><Relationship Id="rId1" Type="http://schemas.openxmlformats.org/officeDocument/2006/relationships/themeOverride" Target="../theme/themeOverride13.xml"/></Relationships>
</file>

<file path=ppt/charts/_rels/chart18.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RADIO_OP.xlsx" TargetMode="External"/><Relationship Id="rId1" Type="http://schemas.openxmlformats.org/officeDocument/2006/relationships/themeOverride" Target="../theme/themeOverride14.xml"/></Relationships>
</file>

<file path=ppt/charts/_rels/chart19.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PRENSA_OP.xlsx" TargetMode="External"/><Relationship Id="rId1" Type="http://schemas.openxmlformats.org/officeDocument/2006/relationships/themeOverride" Target="../theme/themeOverride15.xml"/></Relationships>
</file>

<file path=ppt/charts/_rels/chart2.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GRUPO_PPT.xlsm" TargetMode="External"/><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PRENSA_OP.xlsx" TargetMode="External"/><Relationship Id="rId1" Type="http://schemas.openxmlformats.org/officeDocument/2006/relationships/themeOverride" Target="../theme/themeOverride16.xml"/></Relationships>
</file>

<file path=ppt/charts/_rels/chart21.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PRENSA_OP.xlsx" TargetMode="External"/><Relationship Id="rId1" Type="http://schemas.openxmlformats.org/officeDocument/2006/relationships/themeOverride" Target="../theme/themeOverride17.xml"/></Relationships>
</file>

<file path=ppt/charts/_rels/chart22.xml.rels><?xml version="1.0" encoding="UTF-8" standalone="yes"?>
<Relationships xmlns="http://schemas.openxmlformats.org/package/2006/relationships"><Relationship Id="rId1" Type="http://schemas.openxmlformats.org/officeDocument/2006/relationships/oleObject" Target="file:///\\grupoprisa.net\prisa\Areas%20de%20Trabajo\Econ&#243;mico%20Financiera\RELACI&#211;N%20CON%20INVERSORES\NEW\RESULTS\CURRENT_RESULTS\PRENSA_OP.xlsx" TargetMode="External"/></Relationships>
</file>

<file path=ppt/charts/_rels/chart23.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PRENSA_OP.xlsx" TargetMode="External"/><Relationship Id="rId1" Type="http://schemas.openxmlformats.org/officeDocument/2006/relationships/themeOverride" Target="../theme/themeOverride18.xml"/></Relationships>
</file>

<file path=ppt/charts/_rels/chart24.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PRENSA_OP.xlsx" TargetMode="External"/><Relationship Id="rId1" Type="http://schemas.openxmlformats.org/officeDocument/2006/relationships/themeOverride" Target="../theme/themeOverride19.xml"/></Relationships>
</file>

<file path=ppt/charts/_rels/chart25.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PRENSA_OP.xlsx" TargetMode="External"/><Relationship Id="rId1" Type="http://schemas.openxmlformats.org/officeDocument/2006/relationships/themeOverride" Target="../theme/themeOverride20.xml"/></Relationships>
</file>

<file path=ppt/charts/_rels/chart26.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MEDIA_CAPITAL.xlsx" TargetMode="External"/><Relationship Id="rId1" Type="http://schemas.openxmlformats.org/officeDocument/2006/relationships/themeOverride" Target="../theme/themeOverride21.xml"/></Relationships>
</file>

<file path=ppt/charts/_rels/chart27.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MEDIA_CAPITAL.xlsx" TargetMode="External"/><Relationship Id="rId1" Type="http://schemas.openxmlformats.org/officeDocument/2006/relationships/themeOverride" Target="../theme/themeOverride22.xml"/></Relationships>
</file>

<file path=ppt/charts/_rels/chart28.xml.rels><?xml version="1.0" encoding="UTF-8" standalone="yes"?>
<Relationships xmlns="http://schemas.openxmlformats.org/package/2006/relationships"><Relationship Id="rId1" Type="http://schemas.openxmlformats.org/officeDocument/2006/relationships/oleObject" Target="file:///\\grupoprisa.net\prisa\Areas%20de%20Trabajo\Econ&#243;mico%20Financiera\RELACI&#211;N%20CON%20INVERSORES\NEW\RESULTS\CURRENT_RESULTS\MEDIA_CAPITAL.xlsx" TargetMode="External"/></Relationships>
</file>

<file path=ppt/charts/_rels/chart29.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MEDIA_CAPITAL.xlsx" TargetMode="External"/><Relationship Id="rId1" Type="http://schemas.openxmlformats.org/officeDocument/2006/relationships/themeOverride" Target="../theme/themeOverride23.xml"/></Relationships>
</file>

<file path=ppt/charts/_rels/chart3.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GRUPO_PPT.xlsm" TargetMode="External"/><Relationship Id="rId1" Type="http://schemas.openxmlformats.org/officeDocument/2006/relationships/themeOverride" Target="../theme/themeOverride3.xml"/></Relationships>
</file>

<file path=ppt/charts/_rels/chart30.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MEDIA_CAPITAL.xlsx" TargetMode="External"/><Relationship Id="rId1" Type="http://schemas.openxmlformats.org/officeDocument/2006/relationships/themeOverride" Target="../theme/themeOverride24.xml"/></Relationships>
</file>

<file path=ppt/charts/_rels/chart31.xml.rels><?xml version="1.0" encoding="UTF-8" standalone="yes"?>
<Relationships xmlns="http://schemas.openxmlformats.org/package/2006/relationships"><Relationship Id="rId1" Type="http://schemas.openxmlformats.org/officeDocument/2006/relationships/oleObject" Target="file:///\\grupoprisa.net\prisa\Areas%20de%20Trabajo\Econ&#243;mico%20Financiera\RELACI&#211;N%20CON%20INVERSORES\NEW\RESULTS\CURRENT_RESULTS\GRUPO_PPT.xlsm" TargetMode="External"/></Relationships>
</file>

<file path=ppt/charts/_rels/chart32.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Consolidaci&#243;n\operating_cashflow.xlsx" TargetMode="External"/><Relationship Id="rId1" Type="http://schemas.openxmlformats.org/officeDocument/2006/relationships/themeOverride" Target="../theme/themeOverride25.xml"/></Relationships>
</file>

<file path=ppt/charts/_rels/chart4.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GRUPO_PPT.xlsm"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GRUPO_PPT.xlsm"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1" Type="http://schemas.openxmlformats.org/officeDocument/2006/relationships/oleObject" Target="file:///\\grupoprisa.net\prisa\Areas%20de%20Trabajo\Econ&#243;mico%20Financiera\RELACI&#211;N%20CON%20INVERSORES\NEW\RESULTS\CURRENT_RESULTS\GRUPO_PPT.xlsm"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SANTILLANA_OP.xlsx" TargetMode="External"/><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2" Type="http://schemas.openxmlformats.org/officeDocument/2006/relationships/oleObject" Target="file:///\\grupoprisa.net\prisa\Areas%20de%20Trabajo\Econ&#243;mico%20Financiera\RELACI&#211;N%20CON%20INVERSORES\NEW\RESULTS\CURRENT_RESULTS\SANTILLANA_OP.xlsx" TargetMode="External"/><Relationship Id="rId1" Type="http://schemas.openxmlformats.org/officeDocument/2006/relationships/themeOverride" Target="../theme/themeOverride7.xml"/></Relationships>
</file>

<file path=ppt/charts/_rels/chart9.xml.rels><?xml version="1.0" encoding="UTF-8" standalone="yes"?>
<Relationships xmlns="http://schemas.openxmlformats.org/package/2006/relationships"><Relationship Id="rId1" Type="http://schemas.openxmlformats.org/officeDocument/2006/relationships/oleObject" Target="file:///\\grupoprisa.net\prisa\Areas%20de%20Trabajo\Econ&#243;mico%20Financiera\RELACI&#211;N%20CON%20INVERSORES\NEW\RESULTS\CURRENT_RESULTS\SANTILLANA_OP.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0649627263045792"/>
          <c:y val="0.11442623321151965"/>
          <c:w val="0.62108626198083072"/>
          <c:h val="0.80441344364335887"/>
        </c:manualLayout>
      </c:layout>
      <c:pieChart>
        <c:varyColors val="1"/>
        <c:ser>
          <c:idx val="0"/>
          <c:order val="0"/>
          <c:dPt>
            <c:idx val="0"/>
            <c:bubble3D val="0"/>
            <c:spPr>
              <a:solidFill>
                <a:srgbClr val="006D9F"/>
              </a:solidFill>
            </c:spPr>
          </c:dPt>
          <c:dPt>
            <c:idx val="1"/>
            <c:bubble3D val="0"/>
            <c:spPr>
              <a:solidFill>
                <a:schemeClr val="bg1">
                  <a:lumMod val="75000"/>
                </a:schemeClr>
              </a:solidFill>
            </c:spPr>
          </c:dPt>
          <c:dPt>
            <c:idx val="2"/>
            <c:bubble3D val="0"/>
            <c:spPr>
              <a:solidFill>
                <a:srgbClr val="006D9B">
                  <a:alpha val="60000"/>
                </a:srgbClr>
              </a:solidFill>
            </c:spPr>
          </c:dPt>
          <c:dPt>
            <c:idx val="3"/>
            <c:bubble3D val="0"/>
            <c:spPr>
              <a:solidFill>
                <a:schemeClr val="tx1">
                  <a:lumMod val="50000"/>
                  <a:lumOff val="50000"/>
                </a:schemeClr>
              </a:solidFill>
            </c:spPr>
          </c:dPt>
          <c:dLbls>
            <c:dLbl>
              <c:idx val="0"/>
              <c:layout>
                <c:manualLayout>
                  <c:x val="-0.16683957636285879"/>
                  <c:y val="-7.3975748476460074E-2"/>
                </c:manualLayout>
              </c:layout>
              <c:dLblPos val="bestFit"/>
              <c:showLegendKey val="0"/>
              <c:showVal val="1"/>
              <c:showCatName val="0"/>
              <c:showSerName val="0"/>
              <c:showPercent val="0"/>
              <c:showBubbleSize val="0"/>
            </c:dLbl>
            <c:dLbl>
              <c:idx val="1"/>
              <c:layout>
                <c:manualLayout>
                  <c:x val="0.21443297567078734"/>
                  <c:y val="-0.10092515711607983"/>
                </c:manualLayout>
              </c:layout>
              <c:dLblPos val="bestFit"/>
              <c:showLegendKey val="0"/>
              <c:showVal val="1"/>
              <c:showCatName val="0"/>
              <c:showSerName val="0"/>
              <c:showPercent val="0"/>
              <c:showBubbleSize val="0"/>
            </c:dLbl>
            <c:dLbl>
              <c:idx val="2"/>
              <c:layout>
                <c:manualLayout>
                  <c:x val="0.12397795771173799"/>
                  <c:y val="7.8267683579231348E-2"/>
                </c:manualLayout>
              </c:layout>
              <c:dLblPos val="bestFit"/>
              <c:showLegendKey val="0"/>
              <c:showVal val="1"/>
              <c:showCatName val="0"/>
              <c:showSerName val="0"/>
              <c:showPercent val="0"/>
              <c:showBubbleSize val="0"/>
            </c:dLbl>
            <c:dLbl>
              <c:idx val="3"/>
              <c:layout>
                <c:manualLayout>
                  <c:x val="8.6933213659173433E-2"/>
                  <c:y val="0.15588182839298095"/>
                </c:manualLayout>
              </c:layout>
              <c:dLblPos val="bestFit"/>
              <c:showLegendKey val="0"/>
              <c:showVal val="1"/>
              <c:showCatName val="0"/>
              <c:showSerName val="0"/>
              <c:showPercent val="0"/>
              <c:showBubbleSize val="0"/>
            </c:dLbl>
            <c:dLbl>
              <c:idx val="4"/>
              <c:delete val="1"/>
            </c:dLbl>
            <c:txPr>
              <a:bodyPr/>
              <a:lstStyle/>
              <a:p>
                <a:pPr>
                  <a:defRPr sz="1200" b="1">
                    <a:solidFill>
                      <a:schemeClr val="bg1"/>
                    </a:solidFill>
                    <a:latin typeface="Arial" panose="020B0604020202020204" pitchFamily="34" charset="0"/>
                    <a:cs typeface="Arial" panose="020B0604020202020204" pitchFamily="34" charset="0"/>
                  </a:defRPr>
                </a:pPr>
                <a:endParaRPr lang="es-ES"/>
              </a:p>
            </c:txPr>
            <c:dLblPos val="inEnd"/>
            <c:showLegendKey val="0"/>
            <c:showVal val="1"/>
            <c:showCatName val="0"/>
            <c:showSerName val="0"/>
            <c:showPercent val="0"/>
            <c:showBubbleSize val="0"/>
            <c:showLeaderLines val="1"/>
          </c:dLbls>
          <c:cat>
            <c:strRef>
              <c:f>Contribución!$A$25:$A$26</c:f>
              <c:strCache>
                <c:ptCount val="2"/>
                <c:pt idx="0">
                  <c:v>Spain and Portugal</c:v>
                </c:pt>
                <c:pt idx="1">
                  <c:v>Latam</c:v>
                </c:pt>
              </c:strCache>
            </c:strRef>
          </c:cat>
          <c:val>
            <c:numRef>
              <c:f>Contribución!$C$25:$C$26</c:f>
              <c:numCache>
                <c:formatCode>0%</c:formatCode>
                <c:ptCount val="2"/>
                <c:pt idx="0">
                  <c:v>0.41312367309523707</c:v>
                </c:pt>
                <c:pt idx="1">
                  <c:v>0.58687632690476288</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2.0795864131412541E-2"/>
          <c:y val="7.049898332416793E-2"/>
          <c:w val="0.27812601145064125"/>
          <c:h val="0.34126443257305805"/>
        </c:manualLayout>
      </c:layout>
      <c:overlay val="0"/>
      <c:spPr>
        <a:solidFill>
          <a:schemeClr val="bg1"/>
        </a:solidFill>
      </c:spPr>
      <c:txPr>
        <a:bodyPr/>
        <a:lstStyle/>
        <a:p>
          <a:pPr rtl="0">
            <a:defRPr sz="900" b="1">
              <a:solidFill>
                <a:schemeClr val="tx1">
                  <a:lumMod val="65000"/>
                  <a:lumOff val="35000"/>
                </a:schemeClr>
              </a:solidFill>
              <a:latin typeface="Arial" panose="020B0604020202020204" pitchFamily="34" charset="0"/>
              <a:cs typeface="Arial" panose="020B0604020202020204" pitchFamily="34" charset="0"/>
            </a:defRPr>
          </a:pPr>
          <a:endParaRPr lang="es-ES"/>
        </a:p>
      </c:txPr>
    </c:legend>
    <c:plotVisOnly val="1"/>
    <c:dispBlanksAs val="gap"/>
    <c:showDLblsOverMax val="0"/>
  </c:chart>
  <c:spPr>
    <a:solidFill>
      <a:schemeClr val="bg1"/>
    </a:solidFill>
    <a:ln>
      <a:noFill/>
    </a:ln>
  </c:sp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282068641919624"/>
          <c:y val="2.5702663239719575E-2"/>
          <c:w val="0.79108593853525555"/>
          <c:h val="0.81855519757152084"/>
        </c:manualLayout>
      </c:layout>
      <c:barChart>
        <c:barDir val="col"/>
        <c:grouping val="clustered"/>
        <c:varyColors val="0"/>
        <c:ser>
          <c:idx val="0"/>
          <c:order val="0"/>
          <c:tx>
            <c:strRef>
              <c:f>SANTILLANA_GRAFICOS!$A$194</c:f>
              <c:strCache>
                <c:ptCount val="1"/>
                <c:pt idx="0">
                  <c:v>1Q 2015</c:v>
                </c:pt>
              </c:strCache>
            </c:strRef>
          </c:tx>
          <c:spPr>
            <a:solidFill>
              <a:schemeClr val="bg1">
                <a:lumMod val="50000"/>
              </a:schemeClr>
            </a:solidFill>
          </c:spPr>
          <c:invertIfNegative val="0"/>
          <c:dLbls>
            <c:dLbl>
              <c:idx val="5"/>
              <c:spPr/>
              <c:txPr>
                <a:bodyPr/>
                <a:lstStyle/>
                <a:p>
                  <a:pPr>
                    <a:defRPr b="1" i="0" baseline="0">
                      <a:solidFill>
                        <a:schemeClr val="bg1">
                          <a:lumMod val="50000"/>
                        </a:schemeClr>
                      </a:solidFill>
                      <a:latin typeface="Arial" panose="020B0604020202020204" pitchFamily="34" charset="0"/>
                    </a:defRPr>
                  </a:pPr>
                  <a:endParaRPr lang="es-ES"/>
                </a:p>
              </c:txPr>
              <c:dLblPos val="inEnd"/>
              <c:showLegendKey val="0"/>
              <c:showVal val="1"/>
              <c:showCatName val="0"/>
              <c:showSerName val="0"/>
              <c:showPercent val="0"/>
              <c:showBubbleSize val="0"/>
            </c:dLbl>
            <c:txPr>
              <a:bodyPr/>
              <a:lstStyle/>
              <a:p>
                <a:pPr>
                  <a:defRPr b="1" i="0" baseline="0">
                    <a:solidFill>
                      <a:schemeClr val="bg1"/>
                    </a:solidFill>
                    <a:latin typeface="Arial" panose="020B0604020202020204" pitchFamily="34" charset="0"/>
                  </a:defRPr>
                </a:pPr>
                <a:endParaRPr lang="es-ES"/>
              </a:p>
            </c:txPr>
            <c:dLblPos val="inEnd"/>
            <c:showLegendKey val="0"/>
            <c:showVal val="1"/>
            <c:showCatName val="0"/>
            <c:showSerName val="0"/>
            <c:showPercent val="0"/>
            <c:showBubbleSize val="0"/>
            <c:showLeaderLines val="0"/>
          </c:dLbls>
          <c:cat>
            <c:strRef>
              <c:f>SANTILLANA_GRAFICOS!$B$193:$D$193</c:f>
              <c:strCache>
                <c:ptCount val="3"/>
                <c:pt idx="0">
                  <c:v>Compartir</c:v>
                </c:pt>
                <c:pt idx="1">
                  <c:v>UNO</c:v>
                </c:pt>
                <c:pt idx="2">
                  <c:v>Total students</c:v>
                </c:pt>
              </c:strCache>
            </c:strRef>
          </c:cat>
          <c:val>
            <c:numRef>
              <c:f>SANTILLANA_GRAFICOS!$B$194:$D$194</c:f>
              <c:numCache>
                <c:formatCode>#,##0</c:formatCode>
                <c:ptCount val="3"/>
                <c:pt idx="0">
                  <c:v>533.52499999999998</c:v>
                </c:pt>
                <c:pt idx="1">
                  <c:v>274.55099999999999</c:v>
                </c:pt>
                <c:pt idx="2">
                  <c:v>808.07600000000002</c:v>
                </c:pt>
              </c:numCache>
            </c:numRef>
          </c:val>
        </c:ser>
        <c:ser>
          <c:idx val="1"/>
          <c:order val="1"/>
          <c:tx>
            <c:strRef>
              <c:f>SANTILLANA_GRAFICOS!$A$195</c:f>
              <c:strCache>
                <c:ptCount val="1"/>
                <c:pt idx="0">
                  <c:v>1Q 2016</c:v>
                </c:pt>
              </c:strCache>
            </c:strRef>
          </c:tx>
          <c:spPr>
            <a:solidFill>
              <a:srgbClr val="006D9F">
                <a:alpha val="80000"/>
              </a:srgbClr>
            </a:solidFill>
          </c:spPr>
          <c:invertIfNegative val="0"/>
          <c:dPt>
            <c:idx val="0"/>
            <c:invertIfNegative val="0"/>
            <c:bubble3D val="0"/>
            <c:spPr>
              <a:solidFill>
                <a:srgbClr val="006D9F"/>
              </a:solidFill>
            </c:spPr>
          </c:dPt>
          <c:dPt>
            <c:idx val="1"/>
            <c:invertIfNegative val="0"/>
            <c:bubble3D val="0"/>
            <c:spPr>
              <a:solidFill>
                <a:srgbClr val="006D9F"/>
              </a:solidFill>
            </c:spPr>
          </c:dPt>
          <c:dPt>
            <c:idx val="2"/>
            <c:invertIfNegative val="0"/>
            <c:bubble3D val="0"/>
            <c:spPr>
              <a:solidFill>
                <a:srgbClr val="006D9F"/>
              </a:solidFill>
            </c:spPr>
          </c:dPt>
          <c:dLbls>
            <c:dLbl>
              <c:idx val="5"/>
              <c:layout>
                <c:manualLayout>
                  <c:x val="0"/>
                  <c:y val="-1.7425568038000429E-3"/>
                </c:manualLayout>
              </c:layout>
              <c:spPr/>
              <c:txPr>
                <a:bodyPr/>
                <a:lstStyle/>
                <a:p>
                  <a:pPr>
                    <a:defRPr b="1" i="0" baseline="0">
                      <a:solidFill>
                        <a:schemeClr val="bg1">
                          <a:lumMod val="50000"/>
                        </a:schemeClr>
                      </a:solidFill>
                      <a:latin typeface="Arial" panose="020B0604020202020204" pitchFamily="34" charset="0"/>
                    </a:defRPr>
                  </a:pPr>
                  <a:endParaRPr lang="es-ES"/>
                </a:p>
              </c:txPr>
              <c:dLblPos val="outEnd"/>
              <c:showLegendKey val="0"/>
              <c:showVal val="1"/>
              <c:showCatName val="0"/>
              <c:showSerName val="0"/>
              <c:showPercent val="0"/>
              <c:showBubbleSize val="0"/>
            </c:dLbl>
            <c:txPr>
              <a:bodyPr/>
              <a:lstStyle/>
              <a:p>
                <a:pPr>
                  <a:defRPr b="1" i="0" baseline="0">
                    <a:solidFill>
                      <a:schemeClr val="bg1"/>
                    </a:solidFill>
                    <a:latin typeface="Arial" panose="020B0604020202020204" pitchFamily="34" charset="0"/>
                  </a:defRPr>
                </a:pPr>
                <a:endParaRPr lang="es-ES"/>
              </a:p>
            </c:txPr>
            <c:dLblPos val="inEnd"/>
            <c:showLegendKey val="0"/>
            <c:showVal val="1"/>
            <c:showCatName val="0"/>
            <c:showSerName val="0"/>
            <c:showPercent val="0"/>
            <c:showBubbleSize val="0"/>
            <c:showLeaderLines val="0"/>
          </c:dLbls>
          <c:cat>
            <c:strRef>
              <c:f>SANTILLANA_GRAFICOS!$B$193:$D$193</c:f>
              <c:strCache>
                <c:ptCount val="3"/>
                <c:pt idx="0">
                  <c:v>Compartir</c:v>
                </c:pt>
                <c:pt idx="1">
                  <c:v>UNO</c:v>
                </c:pt>
                <c:pt idx="2">
                  <c:v>Total students</c:v>
                </c:pt>
              </c:strCache>
            </c:strRef>
          </c:cat>
          <c:val>
            <c:numRef>
              <c:f>SANTILLANA_GRAFICOS!$B$195:$D$195</c:f>
              <c:numCache>
                <c:formatCode>#,##0</c:formatCode>
                <c:ptCount val="3"/>
                <c:pt idx="0">
                  <c:v>592.24649999999997</c:v>
                </c:pt>
                <c:pt idx="1">
                  <c:v>280.81700000000001</c:v>
                </c:pt>
                <c:pt idx="2">
                  <c:v>873.06349999999998</c:v>
                </c:pt>
              </c:numCache>
            </c:numRef>
          </c:val>
        </c:ser>
        <c:dLbls>
          <c:dLblPos val="inEnd"/>
          <c:showLegendKey val="0"/>
          <c:showVal val="1"/>
          <c:showCatName val="0"/>
          <c:showSerName val="0"/>
          <c:showPercent val="0"/>
          <c:showBubbleSize val="0"/>
        </c:dLbls>
        <c:gapWidth val="62"/>
        <c:axId val="104270848"/>
        <c:axId val="104284928"/>
      </c:barChart>
      <c:catAx>
        <c:axId val="104270848"/>
        <c:scaling>
          <c:orientation val="minMax"/>
        </c:scaling>
        <c:delete val="0"/>
        <c:axPos val="b"/>
        <c:majorTickMark val="out"/>
        <c:minorTickMark val="none"/>
        <c:tickLblPos val="nextTo"/>
        <c:txPr>
          <a:bodyPr/>
          <a:lstStyle/>
          <a:p>
            <a:pPr>
              <a:defRPr b="1">
                <a:solidFill>
                  <a:schemeClr val="tx1">
                    <a:lumMod val="65000"/>
                    <a:lumOff val="35000"/>
                  </a:schemeClr>
                </a:solidFill>
              </a:defRPr>
            </a:pPr>
            <a:endParaRPr lang="es-ES"/>
          </a:p>
        </c:txPr>
        <c:crossAx val="104284928"/>
        <c:crosses val="autoZero"/>
        <c:auto val="1"/>
        <c:lblAlgn val="ctr"/>
        <c:lblOffset val="100"/>
        <c:noMultiLvlLbl val="0"/>
      </c:catAx>
      <c:valAx>
        <c:axId val="104284928"/>
        <c:scaling>
          <c:orientation val="minMax"/>
          <c:min val="0"/>
        </c:scaling>
        <c:delete val="1"/>
        <c:axPos val="l"/>
        <c:numFmt formatCode="#,##0" sourceLinked="1"/>
        <c:majorTickMark val="out"/>
        <c:minorTickMark val="none"/>
        <c:tickLblPos val="nextTo"/>
        <c:crossAx val="104270848"/>
        <c:crosses val="autoZero"/>
        <c:crossBetween val="between"/>
      </c:valAx>
    </c:plotArea>
    <c:legend>
      <c:legendPos val="r"/>
      <c:layout>
        <c:manualLayout>
          <c:xMode val="edge"/>
          <c:yMode val="edge"/>
          <c:x val="0.15937535238880093"/>
          <c:y val="5.6401806372262116E-2"/>
          <c:w val="0.30883527965262175"/>
          <c:h val="0.15014067536597334"/>
        </c:manualLayout>
      </c:layout>
      <c:overlay val="0"/>
      <c:txPr>
        <a:bodyPr/>
        <a:lstStyle/>
        <a:p>
          <a:pPr>
            <a:defRPr>
              <a:solidFill>
                <a:schemeClr val="tx1">
                  <a:lumMod val="65000"/>
                  <a:lumOff val="35000"/>
                </a:schemeClr>
              </a:solidFill>
            </a:defRPr>
          </a:pPr>
          <a:endParaRPr lang="es-ES"/>
        </a:p>
      </c:txPr>
    </c:legend>
    <c:plotVisOnly val="1"/>
    <c:dispBlanksAs val="gap"/>
    <c:showDLblsOverMax val="0"/>
  </c:chart>
  <c:spPr>
    <a:ln>
      <a:noFill/>
    </a:ln>
  </c:sp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389840332778056E-2"/>
          <c:y val="0.19109537120603212"/>
          <c:w val="0.9281473146876309"/>
          <c:h val="0.59871608826173106"/>
        </c:manualLayout>
      </c:layout>
      <c:barChart>
        <c:barDir val="col"/>
        <c:grouping val="clustered"/>
        <c:varyColors val="0"/>
        <c:ser>
          <c:idx val="0"/>
          <c:order val="0"/>
          <c:tx>
            <c:strRef>
              <c:f>ppt_radio!$D$23</c:f>
              <c:strCache>
                <c:ptCount val="1"/>
                <c:pt idx="0">
                  <c:v>EBITDA</c:v>
                </c:pt>
              </c:strCache>
            </c:strRef>
          </c:tx>
          <c:spPr>
            <a:scene3d>
              <a:camera prst="orthographicFront"/>
              <a:lightRig rig="threePt" dir="t"/>
            </a:scene3d>
            <a:sp3d/>
          </c:spPr>
          <c:invertIfNegative val="0"/>
          <c:dPt>
            <c:idx val="0"/>
            <c:invertIfNegative val="0"/>
            <c:bubble3D val="0"/>
            <c:spPr>
              <a:solidFill>
                <a:schemeClr val="bg1">
                  <a:lumMod val="50000"/>
                </a:schemeClr>
              </a:solidFill>
              <a:scene3d>
                <a:camera prst="orthographicFront"/>
                <a:lightRig rig="threePt" dir="t"/>
              </a:scene3d>
              <a:sp3d/>
            </c:spPr>
          </c:dPt>
          <c:dPt>
            <c:idx val="1"/>
            <c:invertIfNegative val="0"/>
            <c:bubble3D val="0"/>
            <c:spPr>
              <a:solidFill>
                <a:srgbClr val="006D9B">
                  <a:alpha val="60000"/>
                </a:srgbClr>
              </a:solidFill>
              <a:scene3d>
                <a:camera prst="orthographicFront"/>
                <a:lightRig rig="threePt" dir="t"/>
              </a:scene3d>
              <a:sp3d/>
            </c:spPr>
          </c:dPt>
          <c:dPt>
            <c:idx val="2"/>
            <c:invertIfNegative val="0"/>
            <c:bubble3D val="0"/>
            <c:spPr>
              <a:solidFill>
                <a:srgbClr val="006D9B"/>
              </a:solidFill>
              <a:scene3d>
                <a:camera prst="orthographicFront"/>
                <a:lightRig rig="threePt" dir="t"/>
              </a:scene3d>
              <a:sp3d/>
            </c:spPr>
          </c:dPt>
          <c:dPt>
            <c:idx val="3"/>
            <c:invertIfNegative val="0"/>
            <c:bubble3D val="0"/>
            <c:spPr>
              <a:solidFill>
                <a:srgbClr val="006D9B">
                  <a:alpha val="40000"/>
                </a:srgbClr>
              </a:solidFill>
              <a:scene3d>
                <a:camera prst="orthographicFront"/>
                <a:lightRig rig="threePt" dir="t"/>
              </a:scene3d>
              <a:sp3d/>
            </c:spPr>
          </c:dPt>
          <c:dLbls>
            <c:dLbl>
              <c:idx val="0"/>
              <c:layout/>
              <c:dLblPos val="inEnd"/>
              <c:showLegendKey val="0"/>
              <c:showVal val="1"/>
              <c:showCatName val="0"/>
              <c:showSerName val="0"/>
              <c:showPercent val="0"/>
              <c:showBubbleSize val="0"/>
            </c:dLbl>
            <c:dLbl>
              <c:idx val="1"/>
              <c:layout/>
              <c:dLblPos val="inEnd"/>
              <c:showLegendKey val="0"/>
              <c:showVal val="1"/>
              <c:showCatName val="0"/>
              <c:showSerName val="0"/>
              <c:showPercent val="0"/>
              <c:showBubbleSize val="0"/>
            </c:dLbl>
            <c:dLbl>
              <c:idx val="2"/>
              <c:layout/>
              <c:dLblPos val="inEnd"/>
              <c:showLegendKey val="0"/>
              <c:showVal val="1"/>
              <c:showCatName val="0"/>
              <c:showSerName val="0"/>
              <c:showPercent val="0"/>
              <c:showBubbleSize val="0"/>
            </c:dLbl>
            <c:dLbl>
              <c:idx val="3"/>
              <c:dLblPos val="inEnd"/>
              <c:showLegendKey val="0"/>
              <c:showVal val="1"/>
              <c:showCatName val="0"/>
              <c:showSerName val="0"/>
              <c:showPercent val="0"/>
              <c:showBubbleSize val="0"/>
            </c:dLbl>
            <c:numFmt formatCode="#,##0" sourceLinked="0"/>
            <c:txPr>
              <a:bodyPr/>
              <a:lstStyle/>
              <a:p>
                <a:pPr>
                  <a:defRPr sz="1000" b="1" i="0" baseline="0">
                    <a:solidFill>
                      <a:schemeClr val="bg1"/>
                    </a:solidFill>
                    <a:latin typeface="Arial" panose="020B0604020202020204" pitchFamily="34" charset="0"/>
                    <a:cs typeface="Calibri" pitchFamily="34" charset="0"/>
                  </a:defRPr>
                </a:pPr>
                <a:endParaRPr lang="es-ES"/>
              </a:p>
            </c:txPr>
            <c:dLblPos val="inEnd"/>
            <c:showLegendKey val="0"/>
            <c:showVal val="0"/>
            <c:showCatName val="0"/>
            <c:showSerName val="0"/>
            <c:showPercent val="0"/>
            <c:showBubbleSize val="0"/>
          </c:dLbls>
          <c:cat>
            <c:strRef>
              <c:f>ppt_radio!$C$24:$C$26</c:f>
              <c:strCache>
                <c:ptCount val="3"/>
                <c:pt idx="0">
                  <c:v>1Q 2015</c:v>
                </c:pt>
                <c:pt idx="1">
                  <c:v>1Q 2016</c:v>
                </c:pt>
                <c:pt idx="2">
                  <c:v>1Q 2016 (ex-FX)</c:v>
                </c:pt>
              </c:strCache>
            </c:strRef>
          </c:cat>
          <c:val>
            <c:numRef>
              <c:f>ppt_radio!$D$24:$D$26</c:f>
              <c:numCache>
                <c:formatCode>#.##000;\(#.##000\)</c:formatCode>
                <c:ptCount val="3"/>
                <c:pt idx="0">
                  <c:v>7.4467507806778492</c:v>
                </c:pt>
                <c:pt idx="1">
                  <c:v>5.1020674203693606</c:v>
                </c:pt>
                <c:pt idx="2">
                  <c:v>5.7522762490362407</c:v>
                </c:pt>
              </c:numCache>
            </c:numRef>
          </c:val>
        </c:ser>
        <c:dLbls>
          <c:showLegendKey val="0"/>
          <c:showVal val="0"/>
          <c:showCatName val="0"/>
          <c:showSerName val="0"/>
          <c:showPercent val="0"/>
          <c:showBubbleSize val="0"/>
        </c:dLbls>
        <c:gapWidth val="32"/>
        <c:axId val="104439808"/>
        <c:axId val="104441344"/>
      </c:barChart>
      <c:catAx>
        <c:axId val="104439808"/>
        <c:scaling>
          <c:orientation val="minMax"/>
        </c:scaling>
        <c:delete val="0"/>
        <c:axPos val="b"/>
        <c:numFmt formatCode="General" sourceLinked="1"/>
        <c:majorTickMark val="none"/>
        <c:minorTickMark val="none"/>
        <c:tickLblPos val="nextTo"/>
        <c:spPr>
          <a:ln w="15875">
            <a:solidFill>
              <a:srgbClr val="7F7F7F"/>
            </a:solidFill>
          </a:ln>
        </c:spPr>
        <c:txPr>
          <a:bodyPr/>
          <a:lstStyle/>
          <a:p>
            <a:pPr>
              <a:defRPr sz="1000" b="1" i="0" baseline="0">
                <a:solidFill>
                  <a:srgbClr val="606060"/>
                </a:solidFill>
                <a:latin typeface="Arial" panose="020B0604020202020204" pitchFamily="34" charset="0"/>
                <a:cs typeface="Calibri" pitchFamily="34" charset="0"/>
              </a:defRPr>
            </a:pPr>
            <a:endParaRPr lang="es-ES"/>
          </a:p>
        </c:txPr>
        <c:crossAx val="104441344"/>
        <c:crosses val="autoZero"/>
        <c:auto val="1"/>
        <c:lblAlgn val="ctr"/>
        <c:lblOffset val="100"/>
        <c:noMultiLvlLbl val="0"/>
      </c:catAx>
      <c:valAx>
        <c:axId val="104441344"/>
        <c:scaling>
          <c:orientation val="minMax"/>
          <c:min val="0"/>
        </c:scaling>
        <c:delete val="1"/>
        <c:axPos val="l"/>
        <c:numFmt formatCode="#.##000;\(#.##000\)" sourceLinked="1"/>
        <c:majorTickMark val="out"/>
        <c:minorTickMark val="none"/>
        <c:tickLblPos val="nextTo"/>
        <c:crossAx val="104439808"/>
        <c:crosses val="autoZero"/>
        <c:crossBetween val="between"/>
      </c:valAx>
    </c:plotArea>
    <c:plotVisOnly val="1"/>
    <c:dispBlanksAs val="gap"/>
    <c:showDLblsOverMax val="0"/>
  </c:chart>
  <c:spPr>
    <a:ln>
      <a:noFill/>
    </a:ln>
  </c:spPr>
  <c:txPr>
    <a:bodyPr/>
    <a:lstStyle/>
    <a:p>
      <a:pPr>
        <a:defRPr sz="1800"/>
      </a:pPr>
      <a:endParaRPr lang="es-E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1707365423777751E-3"/>
          <c:y val="0.15001919460412949"/>
          <c:w val="0.84292551226369195"/>
          <c:h val="0.63979260108753222"/>
        </c:manualLayout>
      </c:layout>
      <c:barChart>
        <c:barDir val="col"/>
        <c:grouping val="clustered"/>
        <c:varyColors val="0"/>
        <c:ser>
          <c:idx val="0"/>
          <c:order val="0"/>
          <c:tx>
            <c:strRef>
              <c:f>ppt_radio!$D$14</c:f>
              <c:strCache>
                <c:ptCount val="1"/>
                <c:pt idx="0">
                  <c:v>Revenue</c:v>
                </c:pt>
              </c:strCache>
            </c:strRef>
          </c:tx>
          <c:spPr>
            <a:scene3d>
              <a:camera prst="orthographicFront"/>
              <a:lightRig rig="threePt" dir="t"/>
            </a:scene3d>
            <a:sp3d/>
          </c:spPr>
          <c:invertIfNegative val="0"/>
          <c:dPt>
            <c:idx val="0"/>
            <c:invertIfNegative val="0"/>
            <c:bubble3D val="0"/>
            <c:spPr>
              <a:solidFill>
                <a:schemeClr val="bg1">
                  <a:lumMod val="50000"/>
                </a:schemeClr>
              </a:solidFill>
              <a:scene3d>
                <a:camera prst="orthographicFront"/>
                <a:lightRig rig="threePt" dir="t"/>
              </a:scene3d>
              <a:sp3d/>
            </c:spPr>
          </c:dPt>
          <c:dPt>
            <c:idx val="1"/>
            <c:invertIfNegative val="0"/>
            <c:bubble3D val="0"/>
            <c:spPr>
              <a:solidFill>
                <a:srgbClr val="006D9B">
                  <a:alpha val="60000"/>
                </a:srgbClr>
              </a:solidFill>
              <a:scene3d>
                <a:camera prst="orthographicFront"/>
                <a:lightRig rig="threePt" dir="t"/>
              </a:scene3d>
              <a:sp3d/>
            </c:spPr>
          </c:dPt>
          <c:dPt>
            <c:idx val="2"/>
            <c:invertIfNegative val="0"/>
            <c:bubble3D val="0"/>
            <c:spPr>
              <a:solidFill>
                <a:srgbClr val="006D9F"/>
              </a:solidFill>
              <a:scene3d>
                <a:camera prst="orthographicFront"/>
                <a:lightRig rig="threePt" dir="t"/>
              </a:scene3d>
              <a:sp3d/>
            </c:spPr>
          </c:dPt>
          <c:dPt>
            <c:idx val="3"/>
            <c:invertIfNegative val="0"/>
            <c:bubble3D val="0"/>
            <c:spPr>
              <a:solidFill>
                <a:srgbClr val="006D9B">
                  <a:alpha val="40000"/>
                </a:srgbClr>
              </a:solidFill>
              <a:scene3d>
                <a:camera prst="orthographicFront"/>
                <a:lightRig rig="threePt" dir="t"/>
              </a:scene3d>
              <a:sp3d/>
            </c:spPr>
          </c:dPt>
          <c:dLbls>
            <c:dLbl>
              <c:idx val="0"/>
              <c:layout/>
              <c:dLblPos val="inEnd"/>
              <c:showLegendKey val="0"/>
              <c:showVal val="1"/>
              <c:showCatName val="0"/>
              <c:showSerName val="0"/>
              <c:showPercent val="0"/>
              <c:showBubbleSize val="0"/>
            </c:dLbl>
            <c:dLbl>
              <c:idx val="1"/>
              <c:layout/>
              <c:dLblPos val="inEnd"/>
              <c:showLegendKey val="0"/>
              <c:showVal val="1"/>
              <c:showCatName val="0"/>
              <c:showSerName val="0"/>
              <c:showPercent val="0"/>
              <c:showBubbleSize val="0"/>
            </c:dLbl>
            <c:dLbl>
              <c:idx val="2"/>
              <c:layout/>
              <c:dLblPos val="inEnd"/>
              <c:showLegendKey val="0"/>
              <c:showVal val="1"/>
              <c:showCatName val="0"/>
              <c:showSerName val="0"/>
              <c:showPercent val="0"/>
              <c:showBubbleSize val="0"/>
            </c:dLbl>
            <c:dLbl>
              <c:idx val="3"/>
              <c:dLblPos val="inEnd"/>
              <c:showLegendKey val="0"/>
              <c:showVal val="1"/>
              <c:showCatName val="0"/>
              <c:showSerName val="0"/>
              <c:showPercent val="0"/>
              <c:showBubbleSize val="0"/>
            </c:dLbl>
            <c:numFmt formatCode="#,##0" sourceLinked="0"/>
            <c:txPr>
              <a:bodyPr/>
              <a:lstStyle/>
              <a:p>
                <a:pPr>
                  <a:defRPr sz="1000" b="1" i="0" baseline="0">
                    <a:solidFill>
                      <a:schemeClr val="bg1"/>
                    </a:solidFill>
                    <a:latin typeface="Arial" panose="020B0604020202020204" pitchFamily="34" charset="0"/>
                    <a:cs typeface="Calibri" pitchFamily="34" charset="0"/>
                  </a:defRPr>
                </a:pPr>
                <a:endParaRPr lang="es-ES"/>
              </a:p>
            </c:txPr>
            <c:dLblPos val="inEnd"/>
            <c:showLegendKey val="0"/>
            <c:showVal val="0"/>
            <c:showCatName val="0"/>
            <c:showSerName val="0"/>
            <c:showPercent val="0"/>
            <c:showBubbleSize val="0"/>
          </c:dLbls>
          <c:cat>
            <c:strRef>
              <c:f>ppt_radio!$C$15:$C$17</c:f>
              <c:strCache>
                <c:ptCount val="3"/>
                <c:pt idx="0">
                  <c:v>1Q 2015</c:v>
                </c:pt>
                <c:pt idx="1">
                  <c:v>1Q 2016</c:v>
                </c:pt>
                <c:pt idx="2">
                  <c:v>1Q 2016 (ex-FX)</c:v>
                </c:pt>
              </c:strCache>
            </c:strRef>
          </c:cat>
          <c:val>
            <c:numRef>
              <c:f>ppt_radio!$D$15:$D$17</c:f>
              <c:numCache>
                <c:formatCode>#.##000;\(#.##000\)</c:formatCode>
                <c:ptCount val="3"/>
                <c:pt idx="0">
                  <c:v>71.119726923404798</c:v>
                </c:pt>
                <c:pt idx="1">
                  <c:v>64.401608833084396</c:v>
                </c:pt>
                <c:pt idx="2">
                  <c:v>69.932080663145129</c:v>
                </c:pt>
              </c:numCache>
            </c:numRef>
          </c:val>
        </c:ser>
        <c:dLbls>
          <c:showLegendKey val="0"/>
          <c:showVal val="0"/>
          <c:showCatName val="0"/>
          <c:showSerName val="0"/>
          <c:showPercent val="0"/>
          <c:showBubbleSize val="0"/>
        </c:dLbls>
        <c:gapWidth val="32"/>
        <c:axId val="104352768"/>
        <c:axId val="104354560"/>
      </c:barChart>
      <c:catAx>
        <c:axId val="104352768"/>
        <c:scaling>
          <c:orientation val="minMax"/>
        </c:scaling>
        <c:delete val="0"/>
        <c:axPos val="b"/>
        <c:numFmt formatCode="General" sourceLinked="1"/>
        <c:majorTickMark val="none"/>
        <c:minorTickMark val="none"/>
        <c:tickLblPos val="nextTo"/>
        <c:spPr>
          <a:ln w="15875">
            <a:solidFill>
              <a:srgbClr val="7F7F7F"/>
            </a:solidFill>
          </a:ln>
        </c:spPr>
        <c:txPr>
          <a:bodyPr/>
          <a:lstStyle/>
          <a:p>
            <a:pPr>
              <a:defRPr sz="1000" b="1" i="0" baseline="0">
                <a:solidFill>
                  <a:srgbClr val="606060"/>
                </a:solidFill>
                <a:latin typeface="Arial" panose="020B0604020202020204" pitchFamily="34" charset="0"/>
                <a:cs typeface="Calibri" pitchFamily="34" charset="0"/>
              </a:defRPr>
            </a:pPr>
            <a:endParaRPr lang="es-ES"/>
          </a:p>
        </c:txPr>
        <c:crossAx val="104354560"/>
        <c:crosses val="autoZero"/>
        <c:auto val="1"/>
        <c:lblAlgn val="ctr"/>
        <c:lblOffset val="100"/>
        <c:noMultiLvlLbl val="0"/>
      </c:catAx>
      <c:valAx>
        <c:axId val="104354560"/>
        <c:scaling>
          <c:orientation val="minMax"/>
          <c:min val="0"/>
        </c:scaling>
        <c:delete val="1"/>
        <c:axPos val="l"/>
        <c:numFmt formatCode="#.##000;\(#.##000\)" sourceLinked="1"/>
        <c:majorTickMark val="out"/>
        <c:minorTickMark val="none"/>
        <c:tickLblPos val="nextTo"/>
        <c:crossAx val="104352768"/>
        <c:crosses val="autoZero"/>
        <c:crossBetween val="between"/>
      </c:valAx>
    </c:plotArea>
    <c:plotVisOnly val="1"/>
    <c:dispBlanksAs val="gap"/>
    <c:showDLblsOverMax val="0"/>
  </c:chart>
  <c:spPr>
    <a:ln>
      <a:noFill/>
    </a:ln>
  </c:spPr>
  <c:txPr>
    <a:bodyPr/>
    <a:lstStyle/>
    <a:p>
      <a:pPr>
        <a:defRPr sz="1800"/>
      </a:pPr>
      <a:endParaRPr lang="es-E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08701139795851"/>
          <c:y val="0.16195880890135816"/>
          <c:w val="0.32076076412619325"/>
          <c:h val="0.78123546448215797"/>
        </c:manualLayout>
      </c:layout>
      <c:pieChart>
        <c:varyColors val="1"/>
        <c:ser>
          <c:idx val="1"/>
          <c:order val="1"/>
          <c:spPr>
            <a:solidFill>
              <a:schemeClr val="bg1">
                <a:lumMod val="75000"/>
              </a:schemeClr>
            </a:solidFill>
          </c:spPr>
          <c:dPt>
            <c:idx val="0"/>
            <c:bubble3D val="0"/>
            <c:spPr>
              <a:solidFill>
                <a:srgbClr val="006D9B"/>
              </a:solidFill>
            </c:spPr>
          </c:dPt>
          <c:cat>
            <c:strRef>
              <c:f>ppt_radio!$F$100:$F$101</c:f>
              <c:strCache>
                <c:ptCount val="2"/>
                <c:pt idx="0">
                  <c:v>Spain</c:v>
                </c:pt>
                <c:pt idx="1">
                  <c:v>International</c:v>
                </c:pt>
              </c:strCache>
            </c:strRef>
          </c:cat>
          <c:val>
            <c:numRef>
              <c:f>ppt_radio!$J$100:$J$101</c:f>
            </c:numRef>
          </c:val>
        </c:ser>
        <c:ser>
          <c:idx val="0"/>
          <c:order val="0"/>
          <c:spPr>
            <a:solidFill>
              <a:schemeClr val="bg1">
                <a:lumMod val="75000"/>
              </a:schemeClr>
            </a:solidFill>
          </c:spPr>
          <c:dPt>
            <c:idx val="0"/>
            <c:bubble3D val="0"/>
            <c:spPr>
              <a:solidFill>
                <a:srgbClr val="006D9B"/>
              </a:solidFill>
            </c:spPr>
          </c:dPt>
          <c:dLbls>
            <c:dLbl>
              <c:idx val="0"/>
              <c:layout>
                <c:manualLayout>
                  <c:x val="3.069677462025177E-2"/>
                  <c:y val="-0.16690885538145561"/>
                </c:manualLayout>
              </c:layout>
              <c:spPr/>
              <c:txPr>
                <a:bodyPr/>
                <a:lstStyle/>
                <a:p>
                  <a:pPr>
                    <a:defRPr sz="1000" b="1">
                      <a:solidFill>
                        <a:schemeClr val="tx1">
                          <a:lumMod val="65000"/>
                          <a:lumOff val="35000"/>
                        </a:schemeClr>
                      </a:solidFill>
                      <a:latin typeface="Arial" panose="020B0604020202020204" pitchFamily="34" charset="0"/>
                      <a:cs typeface="Arial" panose="020B0604020202020204" pitchFamily="34" charset="0"/>
                    </a:defRPr>
                  </a:pPr>
                  <a:endParaRPr lang="es-ES"/>
                </a:p>
              </c:txPr>
              <c:showLegendKey val="0"/>
              <c:showVal val="0"/>
              <c:showCatName val="1"/>
              <c:showSerName val="0"/>
              <c:showPercent val="1"/>
              <c:showBubbleSize val="0"/>
            </c:dLbl>
            <c:dLbl>
              <c:idx val="1"/>
              <c:layout>
                <c:manualLayout>
                  <c:x val="-2.0493176657333717E-2"/>
                  <c:y val="7.1901522600737636E-2"/>
                </c:manualLayout>
              </c:layout>
              <c:spPr/>
              <c:txPr>
                <a:bodyPr/>
                <a:lstStyle/>
                <a:p>
                  <a:pPr>
                    <a:defRPr sz="1000" b="1">
                      <a:solidFill>
                        <a:schemeClr val="tx1">
                          <a:lumMod val="65000"/>
                          <a:lumOff val="35000"/>
                        </a:schemeClr>
                      </a:solidFill>
                      <a:latin typeface="Arial" panose="020B0604020202020204" pitchFamily="34" charset="0"/>
                      <a:cs typeface="Arial" panose="020B0604020202020204" pitchFamily="34" charset="0"/>
                    </a:defRPr>
                  </a:pPr>
                  <a:endParaRPr lang="es-ES"/>
                </a:p>
              </c:txPr>
              <c:showLegendKey val="0"/>
              <c:showVal val="0"/>
              <c:showCatName val="1"/>
              <c:showSerName val="0"/>
              <c:showPercent val="1"/>
              <c:showBubbleSize val="0"/>
            </c:dLbl>
            <c:txPr>
              <a:bodyPr/>
              <a:lstStyle/>
              <a:p>
                <a:pPr>
                  <a:defRPr sz="1000" b="1">
                    <a:latin typeface="Arial" panose="020B0604020202020204" pitchFamily="34" charset="0"/>
                    <a:cs typeface="Arial" panose="020B0604020202020204" pitchFamily="34" charset="0"/>
                  </a:defRPr>
                </a:pPr>
                <a:endParaRPr lang="es-ES"/>
              </a:p>
            </c:txPr>
            <c:showLegendKey val="0"/>
            <c:showVal val="0"/>
            <c:showCatName val="1"/>
            <c:showSerName val="0"/>
            <c:showPercent val="1"/>
            <c:showBubbleSize val="0"/>
            <c:showLeaderLines val="0"/>
          </c:dLbls>
          <c:cat>
            <c:strRef>
              <c:f>ppt_radio!$F$100:$F$101</c:f>
              <c:strCache>
                <c:ptCount val="2"/>
                <c:pt idx="0">
                  <c:v>Spain</c:v>
                </c:pt>
                <c:pt idx="1">
                  <c:v>International</c:v>
                </c:pt>
              </c:strCache>
            </c:strRef>
          </c:cat>
          <c:val>
            <c:numRef>
              <c:f>ppt_radio!$D$100:$D$101</c:f>
              <c:numCache>
                <c:formatCode>0%</c:formatCode>
                <c:ptCount val="2"/>
                <c:pt idx="0">
                  <c:v>0.62206486741398537</c:v>
                </c:pt>
                <c:pt idx="1">
                  <c:v>0.37793513258601458</c:v>
                </c:pt>
              </c:numCache>
            </c:numRef>
          </c:val>
        </c:ser>
        <c:dLbls>
          <c:showLegendKey val="0"/>
          <c:showVal val="0"/>
          <c:showCatName val="1"/>
          <c:showSerName val="0"/>
          <c:showPercent val="1"/>
          <c:showBubbleSize val="0"/>
          <c:showLeaderLines val="0"/>
        </c:dLbls>
        <c:firstSliceAng val="0"/>
      </c:pieChart>
    </c:plotArea>
    <c:plotVisOnly val="1"/>
    <c:dispBlanksAs val="gap"/>
    <c:showDLblsOverMax val="0"/>
  </c:chart>
  <c:spPr>
    <a:ln>
      <a:no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1"/>
          <c:order val="1"/>
          <c:spPr>
            <a:solidFill>
              <a:schemeClr val="bg1">
                <a:lumMod val="75000"/>
              </a:schemeClr>
            </a:solidFill>
          </c:spPr>
          <c:dPt>
            <c:idx val="0"/>
            <c:bubble3D val="0"/>
            <c:spPr>
              <a:solidFill>
                <a:srgbClr val="006D9B"/>
              </a:solidFill>
            </c:spPr>
          </c:dPt>
          <c:cat>
            <c:strRef>
              <c:f>ppt_radio!$F$100:$F$101</c:f>
              <c:strCache>
                <c:ptCount val="2"/>
                <c:pt idx="0">
                  <c:v>Spain</c:v>
                </c:pt>
                <c:pt idx="1">
                  <c:v>International</c:v>
                </c:pt>
              </c:strCache>
            </c:strRef>
          </c:cat>
          <c:val>
            <c:numRef>
              <c:f>ppt_radio!$J$100:$J$101</c:f>
            </c:numRef>
          </c:val>
        </c:ser>
        <c:ser>
          <c:idx val="0"/>
          <c:order val="0"/>
          <c:spPr>
            <a:solidFill>
              <a:schemeClr val="bg1">
                <a:lumMod val="75000"/>
              </a:schemeClr>
            </a:solidFill>
          </c:spPr>
          <c:dPt>
            <c:idx val="0"/>
            <c:bubble3D val="0"/>
            <c:spPr>
              <a:solidFill>
                <a:srgbClr val="006D9B"/>
              </a:solidFill>
            </c:spPr>
          </c:dPt>
          <c:dLbls>
            <c:dLbl>
              <c:idx val="0"/>
              <c:layout>
                <c:manualLayout>
                  <c:x val="-1.1649165520532431E-2"/>
                  <c:y val="-7.3142724918051974E-2"/>
                </c:manualLayout>
              </c:layout>
              <c:spPr/>
              <c:txPr>
                <a:bodyPr/>
                <a:lstStyle/>
                <a:p>
                  <a:pPr>
                    <a:defRPr b="1">
                      <a:solidFill>
                        <a:schemeClr val="tx1">
                          <a:lumMod val="65000"/>
                          <a:lumOff val="35000"/>
                        </a:schemeClr>
                      </a:solidFill>
                      <a:latin typeface="Arial" panose="020B0604020202020204" pitchFamily="34" charset="0"/>
                      <a:cs typeface="Arial" panose="020B0604020202020204" pitchFamily="34" charset="0"/>
                    </a:defRPr>
                  </a:pPr>
                  <a:endParaRPr lang="es-ES"/>
                </a:p>
              </c:txPr>
              <c:showLegendKey val="0"/>
              <c:showVal val="0"/>
              <c:showCatName val="1"/>
              <c:showSerName val="0"/>
              <c:showPercent val="1"/>
              <c:showBubbleSize val="0"/>
            </c:dLbl>
            <c:dLbl>
              <c:idx val="1"/>
              <c:layout>
                <c:manualLayout>
                  <c:x val="-1.5896118444792728E-2"/>
                  <c:y val="-5.6327005720711518E-2"/>
                </c:manualLayout>
              </c:layout>
              <c:spPr/>
              <c:txPr>
                <a:bodyPr/>
                <a:lstStyle/>
                <a:p>
                  <a:pPr>
                    <a:defRPr b="1">
                      <a:solidFill>
                        <a:schemeClr val="tx1">
                          <a:lumMod val="65000"/>
                          <a:lumOff val="35000"/>
                        </a:schemeClr>
                      </a:solidFill>
                      <a:latin typeface="Arial" panose="020B0604020202020204" pitchFamily="34" charset="0"/>
                      <a:cs typeface="Arial" panose="020B0604020202020204" pitchFamily="34" charset="0"/>
                    </a:defRPr>
                  </a:pPr>
                  <a:endParaRPr lang="es-ES"/>
                </a:p>
              </c:txPr>
              <c:showLegendKey val="0"/>
              <c:showVal val="0"/>
              <c:showCatName val="1"/>
              <c:showSerName val="0"/>
              <c:showPercent val="1"/>
              <c:showBubbleSize val="0"/>
            </c:dLbl>
            <c:txPr>
              <a:bodyPr/>
              <a:lstStyle/>
              <a:p>
                <a:pPr>
                  <a:defRPr b="1">
                    <a:latin typeface="Arial" panose="020B0604020202020204" pitchFamily="34" charset="0"/>
                    <a:cs typeface="Arial" panose="020B0604020202020204" pitchFamily="34" charset="0"/>
                  </a:defRPr>
                </a:pPr>
                <a:endParaRPr lang="es-ES"/>
              </a:p>
            </c:txPr>
            <c:showLegendKey val="0"/>
            <c:showVal val="0"/>
            <c:showCatName val="1"/>
            <c:showSerName val="0"/>
            <c:showPercent val="1"/>
            <c:showBubbleSize val="0"/>
            <c:showLeaderLines val="0"/>
          </c:dLbls>
          <c:cat>
            <c:strRef>
              <c:f>ppt_radio!$F$100:$F$101</c:f>
              <c:strCache>
                <c:ptCount val="2"/>
                <c:pt idx="0">
                  <c:v>Spain</c:v>
                </c:pt>
                <c:pt idx="1">
                  <c:v>International</c:v>
                </c:pt>
              </c:strCache>
            </c:strRef>
          </c:cat>
          <c:val>
            <c:numRef>
              <c:f>ppt_radio!$D$104:$D$105</c:f>
              <c:numCache>
                <c:formatCode>0%</c:formatCode>
                <c:ptCount val="2"/>
                <c:pt idx="0">
                  <c:v>0.40531067695109058</c:v>
                </c:pt>
                <c:pt idx="1">
                  <c:v>0.59468932304890942</c:v>
                </c:pt>
              </c:numCache>
            </c:numRef>
          </c:val>
        </c:ser>
        <c:dLbls>
          <c:showLegendKey val="0"/>
          <c:showVal val="0"/>
          <c:showCatName val="1"/>
          <c:showSerName val="0"/>
          <c:showPercent val="1"/>
          <c:showBubbleSize val="0"/>
          <c:showLeaderLines val="0"/>
        </c:dLbls>
        <c:firstSliceAng val="0"/>
      </c:pieChart>
    </c:plotArea>
    <c:plotVisOnly val="1"/>
    <c:dispBlanksAs val="gap"/>
    <c:showDLblsOverMax val="0"/>
  </c:chart>
  <c:spPr>
    <a:ln>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1783469191443706E-2"/>
          <c:y val="3.9959931834330796E-2"/>
          <c:w val="0.90974358974358971"/>
          <c:h val="0.80755792177450125"/>
        </c:manualLayout>
      </c:layout>
      <c:barChart>
        <c:barDir val="col"/>
        <c:grouping val="clustered"/>
        <c:varyColors val="0"/>
        <c:ser>
          <c:idx val="0"/>
          <c:order val="0"/>
          <c:tx>
            <c:strRef>
              <c:f>ppt_radio!$C$48</c:f>
              <c:strCache>
                <c:ptCount val="1"/>
                <c:pt idx="0">
                  <c:v>Revenues</c:v>
                </c:pt>
              </c:strCache>
            </c:strRef>
          </c:tx>
          <c:spPr>
            <a:solidFill>
              <a:srgbClr val="7F7F7F"/>
            </a:solidFill>
          </c:spPr>
          <c:invertIfNegative val="0"/>
          <c:dPt>
            <c:idx val="1"/>
            <c:invertIfNegative val="0"/>
            <c:bubble3D val="0"/>
            <c:spPr>
              <a:solidFill>
                <a:srgbClr val="006D9B"/>
              </a:solidFill>
            </c:spPr>
          </c:dPt>
          <c:dLbls>
            <c:dLbl>
              <c:idx val="0"/>
              <c:layout>
                <c:manualLayout>
                  <c:x val="0"/>
                  <c:y val="0.1378064916199418"/>
                </c:manualLayout>
              </c:layout>
              <c:showLegendKey val="0"/>
              <c:showVal val="1"/>
              <c:showCatName val="0"/>
              <c:showSerName val="0"/>
              <c:showPercent val="0"/>
              <c:showBubbleSize val="0"/>
            </c:dLbl>
            <c:dLbl>
              <c:idx val="1"/>
              <c:layout>
                <c:manualLayout>
                  <c:x val="-6.339891043730771E-3"/>
                  <c:y val="0.17528412496361032"/>
                </c:manualLayout>
              </c:layout>
              <c:showLegendKey val="0"/>
              <c:showVal val="1"/>
              <c:showCatName val="0"/>
              <c:showSerName val="0"/>
              <c:showPercent val="0"/>
              <c:showBubbleSize val="0"/>
            </c:dLbl>
            <c:dLbl>
              <c:idx val="2"/>
              <c:layout>
                <c:manualLayout>
                  <c:x val="8.6580145604625968E-3"/>
                  <c:y val="0.13745697028602422"/>
                </c:manualLayout>
              </c:layout>
              <c:showLegendKey val="0"/>
              <c:showVal val="1"/>
              <c:showCatName val="0"/>
              <c:showSerName val="0"/>
              <c:showPercent val="0"/>
              <c:showBubbleSize val="0"/>
            </c:dLbl>
            <c:dLbl>
              <c:idx val="3"/>
              <c:layout>
                <c:manualLayout>
                  <c:x val="8.6303381529581336E-3"/>
                  <c:y val="0.18771709408026013"/>
                </c:manualLayout>
              </c:layout>
              <c:showLegendKey val="0"/>
              <c:showVal val="1"/>
              <c:showCatName val="0"/>
              <c:showSerName val="0"/>
              <c:showPercent val="0"/>
              <c:showBubbleSize val="0"/>
            </c:dLbl>
            <c:numFmt formatCode="#,##0" sourceLinked="0"/>
            <c:txPr>
              <a:bodyPr/>
              <a:lstStyle/>
              <a:p>
                <a:pPr>
                  <a:defRPr b="1">
                    <a:solidFill>
                      <a:schemeClr val="bg1"/>
                    </a:solidFill>
                    <a:latin typeface="Arial" panose="020B0604020202020204" pitchFamily="34" charset="0"/>
                    <a:cs typeface="Arial" panose="020B0604020202020204" pitchFamily="34" charset="0"/>
                  </a:defRPr>
                </a:pPr>
                <a:endParaRPr lang="es-ES"/>
              </a:p>
            </c:txPr>
            <c:showLegendKey val="0"/>
            <c:showVal val="1"/>
            <c:showCatName val="0"/>
            <c:showSerName val="0"/>
            <c:showPercent val="0"/>
            <c:showBubbleSize val="0"/>
            <c:showLeaderLines val="0"/>
          </c:dLbls>
          <c:cat>
            <c:strRef>
              <c:f>ppt_radio!$B$51:$B$52</c:f>
              <c:strCache>
                <c:ptCount val="2"/>
                <c:pt idx="0">
                  <c:v>1Q 2015</c:v>
                </c:pt>
                <c:pt idx="1">
                  <c:v>1Q 2016</c:v>
                </c:pt>
              </c:strCache>
            </c:strRef>
          </c:cat>
          <c:val>
            <c:numRef>
              <c:f>ppt_radio!$C$51:$C$52</c:f>
              <c:numCache>
                <c:formatCode>#.##000;\(#.##000\)</c:formatCode>
                <c:ptCount val="2"/>
                <c:pt idx="0">
                  <c:v>42.713421090000026</c:v>
                </c:pt>
                <c:pt idx="1">
                  <c:v>40.061978259999997</c:v>
                </c:pt>
              </c:numCache>
            </c:numRef>
          </c:val>
        </c:ser>
        <c:dLbls>
          <c:showLegendKey val="0"/>
          <c:showVal val="0"/>
          <c:showCatName val="0"/>
          <c:showSerName val="0"/>
          <c:showPercent val="0"/>
          <c:showBubbleSize val="0"/>
        </c:dLbls>
        <c:gapWidth val="71"/>
        <c:overlap val="100"/>
        <c:axId val="113764224"/>
        <c:axId val="113765760"/>
      </c:barChart>
      <c:catAx>
        <c:axId val="113764224"/>
        <c:scaling>
          <c:orientation val="minMax"/>
        </c:scaling>
        <c:delete val="0"/>
        <c:axPos val="b"/>
        <c:numFmt formatCode="General" sourceLinked="1"/>
        <c:majorTickMark val="none"/>
        <c:minorTickMark val="none"/>
        <c:tickLblPos val="nextTo"/>
        <c:txPr>
          <a:bodyPr/>
          <a:lstStyle/>
          <a:p>
            <a:pPr>
              <a:defRPr b="1" i="0" baseline="0">
                <a:solidFill>
                  <a:srgbClr val="595959"/>
                </a:solidFill>
                <a:latin typeface="Arial" panose="020B0604020202020204" pitchFamily="34" charset="0"/>
                <a:cs typeface="Arial" panose="020B0604020202020204" pitchFamily="34" charset="0"/>
              </a:defRPr>
            </a:pPr>
            <a:endParaRPr lang="es-ES"/>
          </a:p>
        </c:txPr>
        <c:crossAx val="113765760"/>
        <c:crosses val="autoZero"/>
        <c:auto val="1"/>
        <c:lblAlgn val="ctr"/>
        <c:lblOffset val="100"/>
        <c:noMultiLvlLbl val="0"/>
      </c:catAx>
      <c:valAx>
        <c:axId val="113765760"/>
        <c:scaling>
          <c:orientation val="minMax"/>
          <c:max val="45"/>
          <c:min val="20"/>
        </c:scaling>
        <c:delete val="1"/>
        <c:axPos val="l"/>
        <c:numFmt formatCode="#,##0.00" sourceLinked="0"/>
        <c:majorTickMark val="out"/>
        <c:minorTickMark val="none"/>
        <c:tickLblPos val="nextTo"/>
        <c:crossAx val="113764224"/>
        <c:crossesAt val="1"/>
        <c:crossBetween val="between"/>
      </c:valAx>
    </c:plotArea>
    <c:plotVisOnly val="1"/>
    <c:dispBlanksAs val="gap"/>
    <c:showDLblsOverMax val="0"/>
  </c:chart>
  <c:spPr>
    <a:ln>
      <a:noFill/>
    </a:ln>
  </c:sp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769311369675995E-2"/>
          <c:y val="9.9592459112396947E-2"/>
          <c:w val="0.95032919398206339"/>
          <c:h val="0.73076912506355551"/>
        </c:manualLayout>
      </c:layout>
      <c:barChart>
        <c:barDir val="col"/>
        <c:grouping val="clustered"/>
        <c:varyColors val="0"/>
        <c:ser>
          <c:idx val="1"/>
          <c:order val="0"/>
          <c:tx>
            <c:strRef>
              <c:f>ppt_radio!$C$66</c:f>
              <c:strCache>
                <c:ptCount val="1"/>
                <c:pt idx="0">
                  <c:v>EBITDA</c:v>
                </c:pt>
              </c:strCache>
            </c:strRef>
          </c:tx>
          <c:spPr>
            <a:solidFill>
              <a:schemeClr val="bg1">
                <a:lumMod val="65000"/>
              </a:schemeClr>
            </a:solidFill>
          </c:spPr>
          <c:invertIfNegative val="0"/>
          <c:dPt>
            <c:idx val="0"/>
            <c:invertIfNegative val="0"/>
            <c:bubble3D val="0"/>
            <c:spPr>
              <a:solidFill>
                <a:srgbClr val="7F7F7F"/>
              </a:solidFill>
            </c:spPr>
          </c:dPt>
          <c:dPt>
            <c:idx val="1"/>
            <c:invertIfNegative val="0"/>
            <c:bubble3D val="0"/>
            <c:spPr>
              <a:solidFill>
                <a:srgbClr val="006D9B"/>
              </a:solidFill>
            </c:spPr>
          </c:dPt>
          <c:dLbls>
            <c:dLbl>
              <c:idx val="2"/>
              <c:numFmt formatCode="#,##0.0" sourceLinked="0"/>
              <c:spPr/>
              <c:txPr>
                <a:bodyPr/>
                <a:lstStyle/>
                <a:p>
                  <a:pPr>
                    <a:defRPr b="1" baseline="0">
                      <a:solidFill>
                        <a:schemeClr val="bg1"/>
                      </a:solidFill>
                      <a:latin typeface="Arial" panose="020B0604020202020204" pitchFamily="34" charset="0"/>
                      <a:cs typeface="Arial" panose="020B0604020202020204" pitchFamily="34" charset="0"/>
                    </a:defRPr>
                  </a:pPr>
                  <a:endParaRPr lang="es-ES"/>
                </a:p>
              </c:txPr>
              <c:dLblPos val="inEnd"/>
              <c:showLegendKey val="0"/>
              <c:showVal val="1"/>
              <c:showCatName val="0"/>
              <c:showSerName val="0"/>
              <c:showPercent val="0"/>
              <c:showBubbleSize val="0"/>
            </c:dLbl>
            <c:numFmt formatCode="#,##0.0" sourceLinked="0"/>
            <c:txPr>
              <a:bodyPr/>
              <a:lstStyle/>
              <a:p>
                <a:pPr>
                  <a:defRPr b="1">
                    <a:solidFill>
                      <a:schemeClr val="bg1"/>
                    </a:solidFill>
                    <a:latin typeface="Arial" panose="020B0604020202020204" pitchFamily="34" charset="0"/>
                    <a:cs typeface="Arial" panose="020B0604020202020204" pitchFamily="34" charset="0"/>
                  </a:defRPr>
                </a:pPr>
                <a:endParaRPr lang="es-ES"/>
              </a:p>
            </c:txPr>
            <c:dLblPos val="inEnd"/>
            <c:showLegendKey val="0"/>
            <c:showVal val="1"/>
            <c:showCatName val="0"/>
            <c:showSerName val="0"/>
            <c:showPercent val="0"/>
            <c:showBubbleSize val="0"/>
            <c:showLeaderLines val="0"/>
          </c:dLbls>
          <c:cat>
            <c:strRef>
              <c:f>ppt_radio!$B$69:$B$70</c:f>
              <c:strCache>
                <c:ptCount val="2"/>
                <c:pt idx="0">
                  <c:v>1Q 2015</c:v>
                </c:pt>
                <c:pt idx="1">
                  <c:v>1Q 2016</c:v>
                </c:pt>
              </c:strCache>
            </c:strRef>
          </c:cat>
          <c:val>
            <c:numRef>
              <c:f>ppt_radio!$C$69:$C$70</c:f>
              <c:numCache>
                <c:formatCode>#,##0.00;\(#,##0.00\)</c:formatCode>
                <c:ptCount val="2"/>
                <c:pt idx="0">
                  <c:v>2.4373382500000047</c:v>
                </c:pt>
                <c:pt idx="1">
                  <c:v>2.0679224000000098</c:v>
                </c:pt>
              </c:numCache>
            </c:numRef>
          </c:val>
        </c:ser>
        <c:dLbls>
          <c:showLegendKey val="0"/>
          <c:showVal val="0"/>
          <c:showCatName val="0"/>
          <c:showSerName val="0"/>
          <c:showPercent val="0"/>
          <c:showBubbleSize val="0"/>
        </c:dLbls>
        <c:gapWidth val="81"/>
        <c:axId val="119316864"/>
        <c:axId val="119318400"/>
      </c:barChart>
      <c:catAx>
        <c:axId val="119316864"/>
        <c:scaling>
          <c:orientation val="minMax"/>
        </c:scaling>
        <c:delete val="0"/>
        <c:axPos val="b"/>
        <c:numFmt formatCode="General" sourceLinked="1"/>
        <c:majorTickMark val="none"/>
        <c:minorTickMark val="none"/>
        <c:tickLblPos val="low"/>
        <c:txPr>
          <a:bodyPr/>
          <a:lstStyle/>
          <a:p>
            <a:pPr>
              <a:defRPr b="1" i="0" baseline="0">
                <a:solidFill>
                  <a:srgbClr val="595959"/>
                </a:solidFill>
                <a:latin typeface="Arial" panose="020B0604020202020204" pitchFamily="34" charset="0"/>
                <a:cs typeface="Arial" panose="020B0604020202020204" pitchFamily="34" charset="0"/>
              </a:defRPr>
            </a:pPr>
            <a:endParaRPr lang="es-ES"/>
          </a:p>
        </c:txPr>
        <c:crossAx val="119318400"/>
        <c:crosses val="autoZero"/>
        <c:auto val="1"/>
        <c:lblAlgn val="ctr"/>
        <c:lblOffset val="100"/>
        <c:noMultiLvlLbl val="0"/>
      </c:catAx>
      <c:valAx>
        <c:axId val="119318400"/>
        <c:scaling>
          <c:orientation val="minMax"/>
          <c:max val="2.5"/>
          <c:min val="0"/>
        </c:scaling>
        <c:delete val="1"/>
        <c:axPos val="l"/>
        <c:numFmt formatCode="#,##0.00" sourceLinked="0"/>
        <c:majorTickMark val="out"/>
        <c:minorTickMark val="none"/>
        <c:tickLblPos val="nextTo"/>
        <c:crossAx val="119316864"/>
        <c:crosses val="autoZero"/>
        <c:crossBetween val="between"/>
      </c:valAx>
      <c:spPr>
        <a:noFill/>
        <a:ln w="25400">
          <a:noFill/>
        </a:ln>
      </c:spPr>
    </c:plotArea>
    <c:plotVisOnly val="1"/>
    <c:dispBlanksAs val="gap"/>
    <c:showDLblsOverMax val="0"/>
  </c:chart>
  <c:spPr>
    <a:ln>
      <a:noFill/>
    </a:ln>
  </c:sp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3.449780819282406E-2"/>
          <c:w val="0.90974358974358971"/>
          <c:h val="0.80755792177450125"/>
        </c:manualLayout>
      </c:layout>
      <c:barChart>
        <c:barDir val="col"/>
        <c:grouping val="clustered"/>
        <c:varyColors val="0"/>
        <c:ser>
          <c:idx val="1"/>
          <c:order val="0"/>
          <c:tx>
            <c:strRef>
              <c:f>ppt_radio!$C$86</c:f>
              <c:strCache>
                <c:ptCount val="1"/>
                <c:pt idx="0">
                  <c:v>EBITDA</c:v>
                </c:pt>
              </c:strCache>
            </c:strRef>
          </c:tx>
          <c:spPr>
            <a:solidFill>
              <a:srgbClr val="7F7F7F"/>
            </a:solidFill>
          </c:spPr>
          <c:invertIfNegative val="0"/>
          <c:dPt>
            <c:idx val="1"/>
            <c:invertIfNegative val="0"/>
            <c:bubble3D val="0"/>
            <c:spPr>
              <a:solidFill>
                <a:srgbClr val="006D9B">
                  <a:alpha val="60000"/>
                </a:srgbClr>
              </a:solidFill>
            </c:spPr>
          </c:dPt>
          <c:dPt>
            <c:idx val="2"/>
            <c:invertIfNegative val="0"/>
            <c:bubble3D val="0"/>
            <c:spPr>
              <a:solidFill>
                <a:srgbClr val="006D9B"/>
              </a:solidFill>
            </c:spPr>
          </c:dPt>
          <c:dLbls>
            <c:numFmt formatCode="#,##0.0" sourceLinked="0"/>
            <c:txPr>
              <a:bodyPr/>
              <a:lstStyle/>
              <a:p>
                <a:pPr>
                  <a:defRPr b="1">
                    <a:solidFill>
                      <a:schemeClr val="bg1"/>
                    </a:solidFill>
                    <a:latin typeface="Arial" panose="020B0604020202020204" pitchFamily="34" charset="0"/>
                    <a:cs typeface="Arial" panose="020B0604020202020204" pitchFamily="34" charset="0"/>
                  </a:defRPr>
                </a:pPr>
                <a:endParaRPr lang="es-ES"/>
              </a:p>
            </c:txPr>
            <c:dLblPos val="inEnd"/>
            <c:showLegendKey val="0"/>
            <c:showVal val="1"/>
            <c:showCatName val="0"/>
            <c:showSerName val="0"/>
            <c:showPercent val="0"/>
            <c:showBubbleSize val="0"/>
            <c:showLeaderLines val="0"/>
          </c:dLbls>
          <c:cat>
            <c:strRef>
              <c:f>ppt_radio!$B$87:$B$89</c:f>
              <c:strCache>
                <c:ptCount val="3"/>
                <c:pt idx="0">
                  <c:v>1Q 2015</c:v>
                </c:pt>
                <c:pt idx="1">
                  <c:v>1Q 2016</c:v>
                </c:pt>
                <c:pt idx="2">
                  <c:v>1Q 2016 (ex-FX)</c:v>
                </c:pt>
              </c:strCache>
            </c:strRef>
          </c:cat>
          <c:val>
            <c:numRef>
              <c:f>ppt_radio!$C$87:$C$89</c:f>
              <c:numCache>
                <c:formatCode>#.##000;\(#.##000\)</c:formatCode>
                <c:ptCount val="3"/>
                <c:pt idx="0">
                  <c:v>5.6800060387111229</c:v>
                </c:pt>
                <c:pt idx="1">
                  <c:v>3.5862816950399004</c:v>
                </c:pt>
                <c:pt idx="2">
                  <c:v>4.2942674022667244</c:v>
                </c:pt>
              </c:numCache>
            </c:numRef>
          </c:val>
        </c:ser>
        <c:dLbls>
          <c:showLegendKey val="0"/>
          <c:showVal val="0"/>
          <c:showCatName val="0"/>
          <c:showSerName val="0"/>
          <c:showPercent val="0"/>
          <c:showBubbleSize val="0"/>
        </c:dLbls>
        <c:gapWidth val="65"/>
        <c:axId val="113818240"/>
        <c:axId val="113824128"/>
      </c:barChart>
      <c:catAx>
        <c:axId val="113818240"/>
        <c:scaling>
          <c:orientation val="minMax"/>
        </c:scaling>
        <c:delete val="0"/>
        <c:axPos val="b"/>
        <c:numFmt formatCode="General" sourceLinked="1"/>
        <c:majorTickMark val="none"/>
        <c:minorTickMark val="none"/>
        <c:tickLblPos val="nextTo"/>
        <c:txPr>
          <a:bodyPr/>
          <a:lstStyle/>
          <a:p>
            <a:pPr>
              <a:defRPr b="1" i="0">
                <a:solidFill>
                  <a:schemeClr val="tx1">
                    <a:lumMod val="75000"/>
                    <a:lumOff val="25000"/>
                  </a:schemeClr>
                </a:solidFill>
                <a:latin typeface="Arial" panose="020B0604020202020204" pitchFamily="34" charset="0"/>
                <a:cs typeface="Arial" panose="020B0604020202020204" pitchFamily="34" charset="0"/>
              </a:defRPr>
            </a:pPr>
            <a:endParaRPr lang="es-ES"/>
          </a:p>
        </c:txPr>
        <c:crossAx val="113824128"/>
        <c:crosses val="autoZero"/>
        <c:auto val="1"/>
        <c:lblAlgn val="ctr"/>
        <c:lblOffset val="100"/>
        <c:noMultiLvlLbl val="0"/>
      </c:catAx>
      <c:valAx>
        <c:axId val="113824128"/>
        <c:scaling>
          <c:orientation val="minMax"/>
          <c:max val="20"/>
          <c:min val="0"/>
        </c:scaling>
        <c:delete val="1"/>
        <c:axPos val="l"/>
        <c:numFmt formatCode="#,##0.00" sourceLinked="0"/>
        <c:majorTickMark val="out"/>
        <c:minorTickMark val="none"/>
        <c:tickLblPos val="nextTo"/>
        <c:crossAx val="113818240"/>
        <c:crosses val="autoZero"/>
        <c:crossBetween val="between"/>
      </c:valAx>
    </c:plotArea>
    <c:plotVisOnly val="1"/>
    <c:dispBlanksAs val="gap"/>
    <c:showDLblsOverMax val="0"/>
  </c:chart>
  <c:spPr>
    <a:ln>
      <a:noFill/>
    </a:ln>
  </c:sp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3.449780819282406E-2"/>
          <c:w val="0.90974358974358971"/>
          <c:h val="0.80755792177450125"/>
        </c:manualLayout>
      </c:layout>
      <c:barChart>
        <c:barDir val="col"/>
        <c:grouping val="clustered"/>
        <c:varyColors val="0"/>
        <c:ser>
          <c:idx val="1"/>
          <c:order val="0"/>
          <c:tx>
            <c:strRef>
              <c:f>ppt_radio!$C$77</c:f>
              <c:strCache>
                <c:ptCount val="1"/>
                <c:pt idx="0">
                  <c:v>Revenue</c:v>
                </c:pt>
              </c:strCache>
            </c:strRef>
          </c:tx>
          <c:spPr>
            <a:solidFill>
              <a:srgbClr val="7F7F7F"/>
            </a:solidFill>
          </c:spPr>
          <c:invertIfNegative val="0"/>
          <c:dPt>
            <c:idx val="1"/>
            <c:invertIfNegative val="0"/>
            <c:bubble3D val="0"/>
            <c:spPr>
              <a:solidFill>
                <a:srgbClr val="006D9B">
                  <a:alpha val="60000"/>
                </a:srgbClr>
              </a:solidFill>
            </c:spPr>
          </c:dPt>
          <c:dPt>
            <c:idx val="2"/>
            <c:invertIfNegative val="0"/>
            <c:bubble3D val="0"/>
            <c:spPr>
              <a:solidFill>
                <a:srgbClr val="006D9B"/>
              </a:solidFill>
            </c:spPr>
          </c:dPt>
          <c:dLbls>
            <c:numFmt formatCode="#,##0" sourceLinked="0"/>
            <c:txPr>
              <a:bodyPr/>
              <a:lstStyle/>
              <a:p>
                <a:pPr>
                  <a:defRPr b="1">
                    <a:solidFill>
                      <a:schemeClr val="bg1"/>
                    </a:solidFill>
                    <a:latin typeface="Arial" panose="020B0604020202020204" pitchFamily="34" charset="0"/>
                    <a:cs typeface="Arial" panose="020B0604020202020204" pitchFamily="34" charset="0"/>
                  </a:defRPr>
                </a:pPr>
                <a:endParaRPr lang="es-ES"/>
              </a:p>
            </c:txPr>
            <c:dLblPos val="inEnd"/>
            <c:showLegendKey val="0"/>
            <c:showVal val="1"/>
            <c:showCatName val="0"/>
            <c:showSerName val="0"/>
            <c:showPercent val="0"/>
            <c:showBubbleSize val="0"/>
            <c:showLeaderLines val="0"/>
          </c:dLbls>
          <c:cat>
            <c:strRef>
              <c:f>ppt_radio!$B$78:$B$80</c:f>
              <c:strCache>
                <c:ptCount val="3"/>
                <c:pt idx="0">
                  <c:v>1Q 2015</c:v>
                </c:pt>
                <c:pt idx="1">
                  <c:v>1Q 2016</c:v>
                </c:pt>
                <c:pt idx="2">
                  <c:v>1Q 2016 (ex-FX)</c:v>
                </c:pt>
              </c:strCache>
            </c:strRef>
          </c:cat>
          <c:val>
            <c:numRef>
              <c:f>ppt_radio!$C$78:$C$80</c:f>
              <c:numCache>
                <c:formatCode>#.##000;\(#.##000\)</c:formatCode>
                <c:ptCount val="3"/>
                <c:pt idx="0">
                  <c:v>29.008881172963495</c:v>
                </c:pt>
                <c:pt idx="1">
                  <c:v>24.331490056704904</c:v>
                </c:pt>
                <c:pt idx="2">
                  <c:v>29.893185328069208</c:v>
                </c:pt>
              </c:numCache>
            </c:numRef>
          </c:val>
        </c:ser>
        <c:dLbls>
          <c:showLegendKey val="0"/>
          <c:showVal val="0"/>
          <c:showCatName val="0"/>
          <c:showSerName val="0"/>
          <c:showPercent val="0"/>
          <c:showBubbleSize val="0"/>
        </c:dLbls>
        <c:gapWidth val="58"/>
        <c:axId val="113865472"/>
        <c:axId val="113867008"/>
      </c:barChart>
      <c:catAx>
        <c:axId val="113865472"/>
        <c:scaling>
          <c:orientation val="minMax"/>
        </c:scaling>
        <c:delete val="0"/>
        <c:axPos val="b"/>
        <c:numFmt formatCode="General" sourceLinked="1"/>
        <c:majorTickMark val="none"/>
        <c:minorTickMark val="none"/>
        <c:tickLblPos val="nextTo"/>
        <c:txPr>
          <a:bodyPr/>
          <a:lstStyle/>
          <a:p>
            <a:pPr>
              <a:defRPr b="1" i="0">
                <a:solidFill>
                  <a:schemeClr val="tx1">
                    <a:lumMod val="75000"/>
                    <a:lumOff val="25000"/>
                  </a:schemeClr>
                </a:solidFill>
                <a:latin typeface="Arial" panose="020B0604020202020204" pitchFamily="34" charset="0"/>
                <a:cs typeface="Arial" panose="020B0604020202020204" pitchFamily="34" charset="0"/>
              </a:defRPr>
            </a:pPr>
            <a:endParaRPr lang="es-ES"/>
          </a:p>
        </c:txPr>
        <c:crossAx val="113867008"/>
        <c:crosses val="autoZero"/>
        <c:auto val="1"/>
        <c:lblAlgn val="ctr"/>
        <c:lblOffset val="100"/>
        <c:noMultiLvlLbl val="0"/>
      </c:catAx>
      <c:valAx>
        <c:axId val="113867008"/>
        <c:scaling>
          <c:orientation val="minMax"/>
          <c:min val="10"/>
        </c:scaling>
        <c:delete val="1"/>
        <c:axPos val="l"/>
        <c:numFmt formatCode="#,##0.00" sourceLinked="0"/>
        <c:majorTickMark val="out"/>
        <c:minorTickMark val="none"/>
        <c:tickLblPos val="nextTo"/>
        <c:crossAx val="113865472"/>
        <c:crosses val="autoZero"/>
        <c:crossBetween val="between"/>
      </c:valAx>
    </c:plotArea>
    <c:plotVisOnly val="1"/>
    <c:dispBlanksAs val="gap"/>
    <c:showDLblsOverMax val="0"/>
  </c:chart>
  <c:spPr>
    <a:ln>
      <a:noFill/>
    </a:ln>
  </c:sp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3199486283452433E-2"/>
          <c:y val="1.1274350326387409E-2"/>
          <c:w val="0.96281209143067781"/>
          <c:h val="0.7104230611017941"/>
        </c:manualLayout>
      </c:layout>
      <c:barChart>
        <c:barDir val="col"/>
        <c:grouping val="clustered"/>
        <c:varyColors val="0"/>
        <c:ser>
          <c:idx val="0"/>
          <c:order val="0"/>
          <c:tx>
            <c:strRef>
              <c:f>ppt_noticias!$C$99</c:f>
              <c:strCache>
                <c:ptCount val="1"/>
                <c:pt idx="0">
                  <c:v>EBITDA</c:v>
                </c:pt>
              </c:strCache>
            </c:strRef>
          </c:tx>
          <c:spPr>
            <a:solidFill>
              <a:srgbClr val="006D9F"/>
            </a:solidFill>
            <a:scene3d>
              <a:camera prst="orthographicFront"/>
              <a:lightRig rig="threePt" dir="t"/>
            </a:scene3d>
            <a:sp3d/>
          </c:spPr>
          <c:invertIfNegative val="0"/>
          <c:dPt>
            <c:idx val="0"/>
            <c:invertIfNegative val="0"/>
            <c:bubble3D val="0"/>
          </c:dPt>
          <c:dPt>
            <c:idx val="1"/>
            <c:invertIfNegative val="0"/>
            <c:bubble3D val="0"/>
          </c:dPt>
          <c:dPt>
            <c:idx val="2"/>
            <c:invertIfNegative val="0"/>
            <c:bubble3D val="0"/>
          </c:dPt>
          <c:dLbls>
            <c:dLbl>
              <c:idx val="0"/>
              <c:layout>
                <c:manualLayout>
                  <c:x val="0"/>
                  <c:y val="0.10978358371703556"/>
                </c:manualLayout>
              </c:layout>
              <c:dLblPos val="outEnd"/>
              <c:showLegendKey val="0"/>
              <c:showVal val="1"/>
              <c:showCatName val="0"/>
              <c:showSerName val="0"/>
              <c:showPercent val="0"/>
              <c:showBubbleSize val="0"/>
            </c:dLbl>
            <c:dLbl>
              <c:idx val="1"/>
              <c:layout/>
              <c:dLblPos val="inEnd"/>
              <c:showLegendKey val="0"/>
              <c:showVal val="1"/>
              <c:showCatName val="0"/>
              <c:showSerName val="0"/>
              <c:showPercent val="0"/>
              <c:showBubbleSize val="0"/>
            </c:dLbl>
            <c:dLbl>
              <c:idx val="2"/>
              <c:dLblPos val="inEnd"/>
              <c:showLegendKey val="0"/>
              <c:showVal val="1"/>
              <c:showCatName val="0"/>
              <c:showSerName val="0"/>
              <c:showPercent val="0"/>
              <c:showBubbleSize val="0"/>
            </c:dLbl>
            <c:numFmt formatCode="#,##0.0" sourceLinked="0"/>
            <c:txPr>
              <a:bodyPr/>
              <a:lstStyle/>
              <a:p>
                <a:pPr>
                  <a:defRPr sz="1000" b="1" i="0" baseline="0">
                    <a:solidFill>
                      <a:schemeClr val="bg1"/>
                    </a:solidFill>
                    <a:latin typeface="Arial" panose="020B0604020202020204" pitchFamily="34" charset="0"/>
                    <a:cs typeface="Calibri" pitchFamily="34" charset="0"/>
                  </a:defRPr>
                </a:pPr>
                <a:endParaRPr lang="es-ES"/>
              </a:p>
            </c:txPr>
            <c:dLblPos val="inEnd"/>
            <c:showLegendKey val="0"/>
            <c:showVal val="0"/>
            <c:showCatName val="0"/>
            <c:showSerName val="0"/>
            <c:showPercent val="0"/>
            <c:showBubbleSize val="0"/>
          </c:dLbls>
          <c:cat>
            <c:strRef>
              <c:f>ppt_noticias!$B$100:$B$101</c:f>
              <c:strCache>
                <c:ptCount val="2"/>
                <c:pt idx="0">
                  <c:v>1Q 2015</c:v>
                </c:pt>
                <c:pt idx="1">
                  <c:v>1Q 2016</c:v>
                </c:pt>
              </c:strCache>
            </c:strRef>
          </c:cat>
          <c:val>
            <c:numRef>
              <c:f>ppt_noticias!$C$100:$C$101</c:f>
              <c:numCache>
                <c:formatCode>#,##0.0;\(#,##0.0\)</c:formatCode>
                <c:ptCount val="2"/>
                <c:pt idx="0">
                  <c:v>-0.7488636501921796</c:v>
                </c:pt>
                <c:pt idx="1">
                  <c:v>1.3859668477446139</c:v>
                </c:pt>
              </c:numCache>
            </c:numRef>
          </c:val>
        </c:ser>
        <c:dLbls>
          <c:showLegendKey val="0"/>
          <c:showVal val="0"/>
          <c:showCatName val="0"/>
          <c:showSerName val="0"/>
          <c:showPercent val="0"/>
          <c:showBubbleSize val="0"/>
        </c:dLbls>
        <c:gapWidth val="32"/>
        <c:axId val="113358336"/>
        <c:axId val="113359872"/>
      </c:barChart>
      <c:catAx>
        <c:axId val="113358336"/>
        <c:scaling>
          <c:orientation val="minMax"/>
        </c:scaling>
        <c:delete val="0"/>
        <c:axPos val="b"/>
        <c:numFmt formatCode="General" sourceLinked="1"/>
        <c:majorTickMark val="none"/>
        <c:minorTickMark val="none"/>
        <c:tickLblPos val="none"/>
        <c:spPr>
          <a:ln w="15875">
            <a:solidFill>
              <a:srgbClr val="7F7F7F"/>
            </a:solidFill>
          </a:ln>
        </c:spPr>
        <c:txPr>
          <a:bodyPr/>
          <a:lstStyle/>
          <a:p>
            <a:pPr>
              <a:defRPr sz="800" b="1" i="0" baseline="0">
                <a:solidFill>
                  <a:srgbClr val="606060"/>
                </a:solidFill>
                <a:latin typeface="Arial" panose="020B0604020202020204" pitchFamily="34" charset="0"/>
                <a:cs typeface="Calibri" pitchFamily="34" charset="0"/>
              </a:defRPr>
            </a:pPr>
            <a:endParaRPr lang="es-ES"/>
          </a:p>
        </c:txPr>
        <c:crossAx val="113359872"/>
        <c:crosses val="autoZero"/>
        <c:auto val="1"/>
        <c:lblAlgn val="ctr"/>
        <c:lblOffset val="100"/>
        <c:noMultiLvlLbl val="0"/>
      </c:catAx>
      <c:valAx>
        <c:axId val="113359872"/>
        <c:scaling>
          <c:orientation val="minMax"/>
          <c:max val="4"/>
          <c:min val="-2"/>
        </c:scaling>
        <c:delete val="1"/>
        <c:axPos val="l"/>
        <c:numFmt formatCode="#,##0.0;\(#,##0.0\)" sourceLinked="1"/>
        <c:majorTickMark val="out"/>
        <c:minorTickMark val="none"/>
        <c:tickLblPos val="nextTo"/>
        <c:crossAx val="113358336"/>
        <c:crosses val="autoZero"/>
        <c:crossBetween val="between"/>
      </c:valAx>
      <c:spPr>
        <a:noFill/>
        <a:ln w="25400">
          <a:noFill/>
        </a:ln>
      </c:spPr>
    </c:plotArea>
    <c:plotVisOnly val="1"/>
    <c:dispBlanksAs val="gap"/>
    <c:showDLblsOverMax val="0"/>
  </c:chart>
  <c:spPr>
    <a:ln>
      <a:noFill/>
    </a:ln>
  </c:spPr>
  <c:txPr>
    <a:bodyPr/>
    <a:lstStyle/>
    <a:p>
      <a:pPr>
        <a:defRPr sz="1800"/>
      </a:pPr>
      <a:endParaRPr lang="es-E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2151224620238531"/>
          <c:y val="0.19126055462182889"/>
          <c:w val="0.49980797737070431"/>
          <c:h val="0.72347176241269195"/>
        </c:manualLayout>
      </c:layout>
      <c:pieChart>
        <c:varyColors val="1"/>
        <c:ser>
          <c:idx val="0"/>
          <c:order val="0"/>
          <c:dPt>
            <c:idx val="0"/>
            <c:bubble3D val="0"/>
            <c:spPr>
              <a:solidFill>
                <a:srgbClr val="006D9F"/>
              </a:solidFill>
            </c:spPr>
          </c:dPt>
          <c:dPt>
            <c:idx val="1"/>
            <c:bubble3D val="0"/>
            <c:spPr>
              <a:solidFill>
                <a:schemeClr val="bg1">
                  <a:lumMod val="75000"/>
                </a:schemeClr>
              </a:solidFill>
            </c:spPr>
          </c:dPt>
          <c:dPt>
            <c:idx val="2"/>
            <c:bubble3D val="0"/>
            <c:spPr>
              <a:solidFill>
                <a:srgbClr val="006D9B">
                  <a:alpha val="60000"/>
                </a:srgbClr>
              </a:solidFill>
            </c:spPr>
          </c:dPt>
          <c:dPt>
            <c:idx val="3"/>
            <c:bubble3D val="0"/>
            <c:spPr>
              <a:solidFill>
                <a:schemeClr val="tx1">
                  <a:lumMod val="50000"/>
                  <a:lumOff val="50000"/>
                </a:schemeClr>
              </a:solidFill>
            </c:spPr>
          </c:dPt>
          <c:dLbls>
            <c:dLbl>
              <c:idx val="0"/>
              <c:layout>
                <c:manualLayout>
                  <c:x val="-0.15844126793739985"/>
                  <c:y val="-0.17397493646396725"/>
                </c:manualLayout>
              </c:layout>
              <c:dLblPos val="bestFit"/>
              <c:showLegendKey val="0"/>
              <c:showVal val="1"/>
              <c:showCatName val="0"/>
              <c:showSerName val="0"/>
              <c:showPercent val="0"/>
              <c:showBubbleSize val="0"/>
            </c:dLbl>
            <c:dLbl>
              <c:idx val="1"/>
              <c:layout>
                <c:manualLayout>
                  <c:x val="9.3534875498075626E-2"/>
                  <c:y val="-0.18092512562002927"/>
                </c:manualLayout>
              </c:layout>
              <c:dLblPos val="bestFit"/>
              <c:showLegendKey val="0"/>
              <c:showVal val="1"/>
              <c:showCatName val="0"/>
              <c:showSerName val="0"/>
              <c:showPercent val="0"/>
              <c:showBubbleSize val="0"/>
            </c:dLbl>
            <c:dLbl>
              <c:idx val="2"/>
              <c:layout>
                <c:manualLayout>
                  <c:x val="0.12397795771173799"/>
                  <c:y val="7.8267683579231348E-2"/>
                </c:manualLayout>
              </c:layout>
              <c:dLblPos val="bestFit"/>
              <c:showLegendKey val="0"/>
              <c:showVal val="1"/>
              <c:showCatName val="0"/>
              <c:showSerName val="0"/>
              <c:showPercent val="0"/>
              <c:showBubbleSize val="0"/>
            </c:dLbl>
            <c:dLbl>
              <c:idx val="3"/>
              <c:layout>
                <c:manualLayout>
                  <c:x val="8.6933213659173433E-2"/>
                  <c:y val="0.15588182839298095"/>
                </c:manualLayout>
              </c:layout>
              <c:dLblPos val="bestFit"/>
              <c:showLegendKey val="0"/>
              <c:showVal val="1"/>
              <c:showCatName val="0"/>
              <c:showSerName val="0"/>
              <c:showPercent val="0"/>
              <c:showBubbleSize val="0"/>
            </c:dLbl>
            <c:dLbl>
              <c:idx val="4"/>
              <c:delete val="1"/>
            </c:dLbl>
            <c:txPr>
              <a:bodyPr/>
              <a:lstStyle/>
              <a:p>
                <a:pPr>
                  <a:defRPr sz="1200" b="1">
                    <a:solidFill>
                      <a:schemeClr val="bg1"/>
                    </a:solidFill>
                    <a:latin typeface="Arial" panose="020B0604020202020204" pitchFamily="34" charset="0"/>
                    <a:cs typeface="Arial" panose="020B0604020202020204" pitchFamily="34" charset="0"/>
                  </a:defRPr>
                </a:pPr>
                <a:endParaRPr lang="es-ES"/>
              </a:p>
            </c:txPr>
            <c:dLblPos val="inEnd"/>
            <c:showLegendKey val="0"/>
            <c:showVal val="1"/>
            <c:showCatName val="0"/>
            <c:showSerName val="0"/>
            <c:showPercent val="0"/>
            <c:showBubbleSize val="0"/>
            <c:showLeaderLines val="1"/>
          </c:dLbls>
          <c:cat>
            <c:strRef>
              <c:f>Contribución!$A$16:$A$19</c:f>
              <c:strCache>
                <c:ptCount val="4"/>
                <c:pt idx="0">
                  <c:v>Santillana</c:v>
                </c:pt>
                <c:pt idx="1">
                  <c:v>Radio</c:v>
                </c:pt>
                <c:pt idx="2">
                  <c:v>Press</c:v>
                </c:pt>
                <c:pt idx="3">
                  <c:v>Media Capital</c:v>
                </c:pt>
              </c:strCache>
            </c:strRef>
          </c:cat>
          <c:val>
            <c:numRef>
              <c:f>Contribución!$B$16:$B$19</c:f>
              <c:numCache>
                <c:formatCode>0%</c:formatCode>
                <c:ptCount val="4"/>
                <c:pt idx="0">
                  <c:v>0.5115198960058408</c:v>
                </c:pt>
                <c:pt idx="1">
                  <c:v>0.19571090463307977</c:v>
                </c:pt>
                <c:pt idx="2">
                  <c:v>0.17393767418751949</c:v>
                </c:pt>
                <c:pt idx="3">
                  <c:v>0.11864491149165057</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2.0795864131412541E-2"/>
          <c:y val="7.049898332416793E-2"/>
          <c:w val="0.36793602872179837"/>
          <c:h val="0.53626435580143472"/>
        </c:manualLayout>
      </c:layout>
      <c:overlay val="0"/>
      <c:spPr>
        <a:solidFill>
          <a:schemeClr val="bg1"/>
        </a:solidFill>
      </c:spPr>
      <c:txPr>
        <a:bodyPr/>
        <a:lstStyle/>
        <a:p>
          <a:pPr rtl="0">
            <a:defRPr sz="1100" b="1">
              <a:solidFill>
                <a:schemeClr val="tx1">
                  <a:lumMod val="65000"/>
                  <a:lumOff val="35000"/>
                </a:schemeClr>
              </a:solidFill>
              <a:latin typeface="Arial" panose="020B0604020202020204" pitchFamily="34" charset="0"/>
              <a:cs typeface="Arial" panose="020B0604020202020204" pitchFamily="34" charset="0"/>
            </a:defRPr>
          </a:pPr>
          <a:endParaRPr lang="es-ES"/>
        </a:p>
      </c:txPr>
    </c:legend>
    <c:plotVisOnly val="1"/>
    <c:dispBlanksAs val="gap"/>
    <c:showDLblsOverMax val="0"/>
  </c:chart>
  <c:spPr>
    <a:solidFill>
      <a:schemeClr val="bg1"/>
    </a:solidFill>
    <a:ln>
      <a:noFill/>
    </a:ln>
  </c:sp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0389360672516498E-2"/>
          <c:y val="0.15758240012060293"/>
          <c:w val="0.96281209143067781"/>
          <c:h val="0.7104230611017941"/>
        </c:manualLayout>
      </c:layout>
      <c:barChart>
        <c:barDir val="col"/>
        <c:grouping val="clustered"/>
        <c:varyColors val="0"/>
        <c:ser>
          <c:idx val="0"/>
          <c:order val="0"/>
          <c:tx>
            <c:strRef>
              <c:f>ppt_noticias!$C$91</c:f>
              <c:strCache>
                <c:ptCount val="1"/>
                <c:pt idx="0">
                  <c:v>Revenue</c:v>
                </c:pt>
              </c:strCache>
            </c:strRef>
          </c:tx>
          <c:spPr>
            <a:scene3d>
              <a:camera prst="orthographicFront"/>
              <a:lightRig rig="threePt" dir="t"/>
            </a:scene3d>
            <a:sp3d/>
          </c:spPr>
          <c:invertIfNegative val="0"/>
          <c:dPt>
            <c:idx val="0"/>
            <c:invertIfNegative val="0"/>
            <c:bubble3D val="0"/>
            <c:spPr>
              <a:solidFill>
                <a:srgbClr val="006D9F"/>
              </a:solidFill>
              <a:scene3d>
                <a:camera prst="orthographicFront"/>
                <a:lightRig rig="threePt" dir="t"/>
              </a:scene3d>
              <a:sp3d/>
            </c:spPr>
          </c:dPt>
          <c:dPt>
            <c:idx val="1"/>
            <c:invertIfNegative val="0"/>
            <c:bubble3D val="0"/>
            <c:spPr>
              <a:solidFill>
                <a:srgbClr val="006D9B"/>
              </a:solidFill>
              <a:scene3d>
                <a:camera prst="orthographicFront"/>
                <a:lightRig rig="threePt" dir="t"/>
              </a:scene3d>
              <a:sp3d/>
            </c:spPr>
          </c:dPt>
          <c:dPt>
            <c:idx val="2"/>
            <c:invertIfNegative val="0"/>
            <c:bubble3D val="0"/>
            <c:spPr>
              <a:solidFill>
                <a:srgbClr val="006D9B">
                  <a:alpha val="80000"/>
                </a:srgbClr>
              </a:solidFill>
              <a:scene3d>
                <a:camera prst="orthographicFront"/>
                <a:lightRig rig="threePt" dir="t"/>
              </a:scene3d>
              <a:sp3d/>
            </c:spPr>
          </c:dPt>
          <c:dLbls>
            <c:dLbl>
              <c:idx val="0"/>
              <c:layout/>
              <c:dLblPos val="inEnd"/>
              <c:showLegendKey val="0"/>
              <c:showVal val="1"/>
              <c:showCatName val="0"/>
              <c:showSerName val="0"/>
              <c:showPercent val="0"/>
              <c:showBubbleSize val="0"/>
            </c:dLbl>
            <c:dLbl>
              <c:idx val="1"/>
              <c:layout/>
              <c:dLblPos val="inEnd"/>
              <c:showLegendKey val="0"/>
              <c:showVal val="1"/>
              <c:showCatName val="0"/>
              <c:showSerName val="0"/>
              <c:showPercent val="0"/>
              <c:showBubbleSize val="0"/>
            </c:dLbl>
            <c:dLbl>
              <c:idx val="2"/>
              <c:dLblPos val="inEnd"/>
              <c:showLegendKey val="0"/>
              <c:showVal val="1"/>
              <c:showCatName val="0"/>
              <c:showSerName val="0"/>
              <c:showPercent val="0"/>
              <c:showBubbleSize val="0"/>
            </c:dLbl>
            <c:numFmt formatCode="#,##0" sourceLinked="0"/>
            <c:txPr>
              <a:bodyPr/>
              <a:lstStyle/>
              <a:p>
                <a:pPr>
                  <a:defRPr sz="1000" b="1" i="0" baseline="0">
                    <a:solidFill>
                      <a:schemeClr val="bg1"/>
                    </a:solidFill>
                    <a:latin typeface="Arial" panose="020B0604020202020204" pitchFamily="34" charset="0"/>
                    <a:cs typeface="Calibri" pitchFamily="34" charset="0"/>
                  </a:defRPr>
                </a:pPr>
                <a:endParaRPr lang="es-ES"/>
              </a:p>
            </c:txPr>
            <c:dLblPos val="inEnd"/>
            <c:showLegendKey val="0"/>
            <c:showVal val="0"/>
            <c:showCatName val="0"/>
            <c:showSerName val="0"/>
            <c:showPercent val="0"/>
            <c:showBubbleSize val="0"/>
          </c:dLbls>
          <c:cat>
            <c:strRef>
              <c:f>ppt_noticias!$B$92:$B$94</c:f>
              <c:strCache>
                <c:ptCount val="2"/>
                <c:pt idx="0">
                  <c:v>1Q 2015</c:v>
                </c:pt>
                <c:pt idx="1">
                  <c:v>1Q 2016</c:v>
                </c:pt>
              </c:strCache>
            </c:strRef>
          </c:cat>
          <c:val>
            <c:numRef>
              <c:f>ppt_noticias!$C$92:$C$93</c:f>
              <c:numCache>
                <c:formatCode>#.##000;\(#.##000\)</c:formatCode>
                <c:ptCount val="2"/>
                <c:pt idx="0">
                  <c:v>55.976589645665314</c:v>
                </c:pt>
                <c:pt idx="1">
                  <c:v>57.236800756516104</c:v>
                </c:pt>
              </c:numCache>
            </c:numRef>
          </c:val>
        </c:ser>
        <c:dLbls>
          <c:showLegendKey val="0"/>
          <c:showVal val="0"/>
          <c:showCatName val="0"/>
          <c:showSerName val="0"/>
          <c:showPercent val="0"/>
          <c:showBubbleSize val="0"/>
        </c:dLbls>
        <c:gapWidth val="32"/>
        <c:axId val="113402240"/>
        <c:axId val="113403776"/>
      </c:barChart>
      <c:catAx>
        <c:axId val="113402240"/>
        <c:scaling>
          <c:orientation val="minMax"/>
        </c:scaling>
        <c:delete val="0"/>
        <c:axPos val="b"/>
        <c:numFmt formatCode="General" sourceLinked="1"/>
        <c:majorTickMark val="none"/>
        <c:minorTickMark val="none"/>
        <c:tickLblPos val="nextTo"/>
        <c:spPr>
          <a:ln w="15875">
            <a:solidFill>
              <a:srgbClr val="7F7F7F"/>
            </a:solidFill>
          </a:ln>
        </c:spPr>
        <c:txPr>
          <a:bodyPr/>
          <a:lstStyle/>
          <a:p>
            <a:pPr>
              <a:defRPr sz="800" b="1" i="0" baseline="0">
                <a:solidFill>
                  <a:srgbClr val="606060"/>
                </a:solidFill>
                <a:latin typeface="Arial" panose="020B0604020202020204" pitchFamily="34" charset="0"/>
                <a:cs typeface="Calibri" pitchFamily="34" charset="0"/>
              </a:defRPr>
            </a:pPr>
            <a:endParaRPr lang="es-ES"/>
          </a:p>
        </c:txPr>
        <c:crossAx val="113403776"/>
        <c:crosses val="autoZero"/>
        <c:auto val="1"/>
        <c:lblAlgn val="ctr"/>
        <c:lblOffset val="100"/>
        <c:noMultiLvlLbl val="0"/>
      </c:catAx>
      <c:valAx>
        <c:axId val="113403776"/>
        <c:scaling>
          <c:orientation val="minMax"/>
        </c:scaling>
        <c:delete val="1"/>
        <c:axPos val="l"/>
        <c:numFmt formatCode="#.##000;\(#.##000\)" sourceLinked="1"/>
        <c:majorTickMark val="out"/>
        <c:minorTickMark val="none"/>
        <c:tickLblPos val="nextTo"/>
        <c:crossAx val="113402240"/>
        <c:crosses val="autoZero"/>
        <c:crossBetween val="between"/>
      </c:valAx>
    </c:plotArea>
    <c:plotVisOnly val="1"/>
    <c:dispBlanksAs val="gap"/>
    <c:showDLblsOverMax val="0"/>
  </c:chart>
  <c:spPr>
    <a:ln>
      <a:noFill/>
    </a:ln>
  </c:spPr>
  <c:txPr>
    <a:bodyPr/>
    <a:lstStyle/>
    <a:p>
      <a:pPr>
        <a:defRPr sz="1800"/>
      </a:pPr>
      <a:endParaRPr lang="es-ES"/>
    </a:p>
  </c:txPr>
  <c:externalData r:id="rId2">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1.5481831965698948E-2"/>
          <c:y val="2.1604940896877235E-2"/>
          <c:w val="0.97567140691104448"/>
          <c:h val="0.86914618804634347"/>
        </c:manualLayout>
      </c:layout>
      <c:barChart>
        <c:barDir val="col"/>
        <c:grouping val="stacked"/>
        <c:varyColors val="0"/>
        <c:ser>
          <c:idx val="0"/>
          <c:order val="0"/>
          <c:invertIfNegative val="0"/>
          <c:dPt>
            <c:idx val="0"/>
            <c:invertIfNegative val="0"/>
            <c:bubble3D val="0"/>
            <c:spPr>
              <a:solidFill>
                <a:srgbClr val="006D9B"/>
              </a:solidFill>
            </c:spPr>
          </c:dPt>
          <c:dPt>
            <c:idx val="1"/>
            <c:invertIfNegative val="0"/>
            <c:bubble3D val="0"/>
            <c:spPr>
              <a:noFill/>
            </c:spPr>
          </c:dPt>
          <c:dPt>
            <c:idx val="2"/>
            <c:invertIfNegative val="0"/>
            <c:bubble3D val="0"/>
            <c:spPr>
              <a:noFill/>
            </c:spPr>
          </c:dPt>
          <c:dPt>
            <c:idx val="3"/>
            <c:invertIfNegative val="0"/>
            <c:bubble3D val="0"/>
            <c:spPr>
              <a:solidFill>
                <a:schemeClr val="bg1"/>
              </a:solidFill>
            </c:spPr>
          </c:dPt>
          <c:dPt>
            <c:idx val="4"/>
            <c:invertIfNegative val="0"/>
            <c:bubble3D val="0"/>
            <c:spPr>
              <a:solidFill>
                <a:srgbClr val="006D9F"/>
              </a:solidFill>
              <a:ln>
                <a:solidFill>
                  <a:schemeClr val="accent1"/>
                </a:solidFill>
              </a:ln>
            </c:spPr>
          </c:dPt>
          <c:dPt>
            <c:idx val="5"/>
            <c:invertIfNegative val="0"/>
            <c:bubble3D val="0"/>
            <c:spPr>
              <a:noFill/>
            </c:spPr>
          </c:dPt>
          <c:dPt>
            <c:idx val="6"/>
            <c:invertIfNegative val="0"/>
            <c:bubble3D val="0"/>
            <c:spPr>
              <a:noFill/>
            </c:spPr>
          </c:dPt>
          <c:dPt>
            <c:idx val="7"/>
            <c:invertIfNegative val="0"/>
            <c:bubble3D val="0"/>
            <c:spPr>
              <a:solidFill>
                <a:srgbClr val="006D9B"/>
              </a:solidFill>
            </c:spPr>
          </c:dPt>
          <c:dLbls>
            <c:dLbl>
              <c:idx val="0"/>
              <c:layout/>
              <c:dLblPos val="ctr"/>
              <c:showLegendKey val="0"/>
              <c:showVal val="1"/>
              <c:showCatName val="0"/>
              <c:showSerName val="0"/>
              <c:showPercent val="0"/>
              <c:showBubbleSize val="0"/>
            </c:dLbl>
            <c:dLbl>
              <c:idx val="4"/>
              <c:layout/>
              <c:tx>
                <c:rich>
                  <a:bodyPr/>
                  <a:lstStyle/>
                  <a:p>
                    <a:r>
                      <a:rPr lang="en-US" sz="1200" b="1">
                        <a:solidFill>
                          <a:schemeClr val="bg1"/>
                        </a:solidFill>
                      </a:rPr>
                      <a:t>57</a:t>
                    </a:r>
                    <a:endParaRPr lang="en-US"/>
                  </a:p>
                </c:rich>
              </c:tx>
              <c:dLblPos val="ctr"/>
              <c:showLegendKey val="0"/>
              <c:showVal val="1"/>
              <c:showCatName val="0"/>
              <c:showSerName val="0"/>
              <c:showPercent val="0"/>
              <c:showBubbleSize val="0"/>
            </c:dLbl>
            <c:dLbl>
              <c:idx val="6"/>
              <c:tx>
                <c:rich>
                  <a:bodyPr/>
                  <a:lstStyle/>
                  <a:p>
                    <a:r>
                      <a:rPr lang="en-US" sz="1200" b="1">
                        <a:solidFill>
                          <a:schemeClr val="bg1"/>
                        </a:solidFill>
                      </a:rPr>
                      <a:t>62</a:t>
                    </a:r>
                    <a:endParaRPr lang="en-US"/>
                  </a:p>
                </c:rich>
              </c:tx>
              <c:dLblPos val="ctr"/>
              <c:showLegendKey val="0"/>
              <c:showVal val="1"/>
              <c:showCatName val="0"/>
              <c:showSerName val="0"/>
              <c:showPercent val="0"/>
              <c:showBubbleSize val="0"/>
            </c:dLbl>
            <c:dLbl>
              <c:idx val="7"/>
              <c:dLblPos val="ctr"/>
              <c:showLegendKey val="0"/>
              <c:showVal val="1"/>
              <c:showCatName val="0"/>
              <c:showSerName val="0"/>
              <c:showPercent val="0"/>
              <c:showBubbleSize val="0"/>
            </c:dLbl>
            <c:txPr>
              <a:bodyPr/>
              <a:lstStyle/>
              <a:p>
                <a:pPr>
                  <a:defRPr sz="1200" b="1">
                    <a:solidFill>
                      <a:schemeClr val="bg1"/>
                    </a:solidFill>
                  </a:defRPr>
                </a:pPr>
                <a:endParaRPr lang="es-ES"/>
              </a:p>
            </c:txPr>
            <c:dLblPos val="ctr"/>
            <c:showLegendKey val="0"/>
            <c:showVal val="0"/>
            <c:showCatName val="0"/>
            <c:showSerName val="0"/>
            <c:showPercent val="0"/>
            <c:showBubbleSize val="0"/>
          </c:dLbls>
          <c:cat>
            <c:strRef>
              <c:f>revenues_gastos!$D$1:$H$1</c:f>
              <c:strCache>
                <c:ptCount val="5"/>
                <c:pt idx="0">
                  <c:v>Revenues 1Q 2015</c:v>
                </c:pt>
                <c:pt idx="1">
                  <c:v>Advertising</c:v>
                </c:pt>
                <c:pt idx="2">
                  <c:v>Circulation</c:v>
                </c:pt>
                <c:pt idx="3">
                  <c:v>Add-ons and others</c:v>
                </c:pt>
                <c:pt idx="4">
                  <c:v>Revenues 1Q 2016</c:v>
                </c:pt>
              </c:strCache>
            </c:strRef>
          </c:cat>
          <c:val>
            <c:numRef>
              <c:f>revenues_gastos!$D$2:$H$2</c:f>
              <c:numCache>
                <c:formatCode>#,##0</c:formatCode>
                <c:ptCount val="5"/>
                <c:pt idx="0">
                  <c:v>56</c:v>
                </c:pt>
                <c:pt idx="1">
                  <c:v>56</c:v>
                </c:pt>
                <c:pt idx="2">
                  <c:v>55.099999999999994</c:v>
                </c:pt>
                <c:pt idx="3">
                  <c:v>55.900000000000006</c:v>
                </c:pt>
                <c:pt idx="4">
                  <c:v>57.2</c:v>
                </c:pt>
              </c:numCache>
            </c:numRef>
          </c:val>
        </c:ser>
        <c:ser>
          <c:idx val="1"/>
          <c:order val="1"/>
          <c:invertIfNegative val="0"/>
          <c:dPt>
            <c:idx val="1"/>
            <c:invertIfNegative val="0"/>
            <c:bubble3D val="0"/>
            <c:spPr>
              <a:solidFill>
                <a:srgbClr val="00B0F0"/>
              </a:solidFill>
            </c:spPr>
          </c:dPt>
          <c:dPt>
            <c:idx val="2"/>
            <c:invertIfNegative val="0"/>
            <c:bubble3D val="0"/>
            <c:spPr>
              <a:solidFill>
                <a:schemeClr val="bg1">
                  <a:lumMod val="50000"/>
                </a:schemeClr>
              </a:solidFill>
            </c:spPr>
          </c:dPt>
          <c:dPt>
            <c:idx val="3"/>
            <c:invertIfNegative val="0"/>
            <c:bubble3D val="0"/>
            <c:spPr>
              <a:solidFill>
                <a:srgbClr val="00B0F0"/>
              </a:solidFill>
            </c:spPr>
          </c:dPt>
          <c:dPt>
            <c:idx val="4"/>
            <c:invertIfNegative val="0"/>
            <c:bubble3D val="0"/>
            <c:spPr>
              <a:solidFill>
                <a:schemeClr val="bg1">
                  <a:lumMod val="50000"/>
                </a:schemeClr>
              </a:solidFill>
            </c:spPr>
          </c:dPt>
          <c:dPt>
            <c:idx val="5"/>
            <c:invertIfNegative val="0"/>
            <c:bubble3D val="0"/>
            <c:spPr>
              <a:solidFill>
                <a:schemeClr val="tx1">
                  <a:lumMod val="50000"/>
                  <a:lumOff val="50000"/>
                </a:schemeClr>
              </a:solidFill>
            </c:spPr>
          </c:dPt>
          <c:dPt>
            <c:idx val="6"/>
            <c:invertIfNegative val="0"/>
            <c:bubble3D val="0"/>
            <c:spPr>
              <a:solidFill>
                <a:srgbClr val="00B0F0"/>
              </a:solidFill>
            </c:spPr>
          </c:dPt>
          <c:dPt>
            <c:idx val="7"/>
            <c:invertIfNegative val="0"/>
            <c:bubble3D val="0"/>
            <c:spPr>
              <a:noFill/>
            </c:spPr>
          </c:dPt>
          <c:dLbls>
            <c:dLbl>
              <c:idx val="1"/>
              <c:layout>
                <c:manualLayout>
                  <c:x val="-5.7825997475690312E-3"/>
                  <c:y val="8.6365362624670053E-2"/>
                </c:manualLayout>
              </c:layout>
              <c:tx>
                <c:rich>
                  <a:bodyPr/>
                  <a:lstStyle/>
                  <a:p>
                    <a:r>
                      <a:rPr lang="en-US" sz="1200" b="1">
                        <a:solidFill>
                          <a:schemeClr val="tx1">
                            <a:lumMod val="65000"/>
                            <a:lumOff val="35000"/>
                          </a:schemeClr>
                        </a:solidFill>
                      </a:rPr>
                      <a:t>0.9</a:t>
                    </a:r>
                    <a:endParaRPr lang="en-US"/>
                  </a:p>
                </c:rich>
              </c:tx>
              <c:dLblPos val="ctr"/>
              <c:showLegendKey val="0"/>
              <c:showVal val="1"/>
              <c:showCatName val="0"/>
              <c:showSerName val="0"/>
              <c:showPercent val="0"/>
              <c:showBubbleSize val="0"/>
            </c:dLbl>
            <c:dLbl>
              <c:idx val="2"/>
              <c:layout>
                <c:manualLayout>
                  <c:x val="2.8912998737845156E-3"/>
                  <c:y val="5.9791404894002344E-2"/>
                </c:manualLayout>
              </c:layout>
              <c:tx>
                <c:rich>
                  <a:bodyPr/>
                  <a:lstStyle/>
                  <a:p>
                    <a:r>
                      <a:rPr lang="en-US" sz="1200" b="1" dirty="0">
                        <a:solidFill>
                          <a:schemeClr val="tx1">
                            <a:lumMod val="65000"/>
                            <a:lumOff val="35000"/>
                          </a:schemeClr>
                        </a:solidFill>
                      </a:rPr>
                      <a:t>(1)</a:t>
                    </a:r>
                    <a:endParaRPr lang="en-US" dirty="0"/>
                  </a:p>
                </c:rich>
              </c:tx>
              <c:dLblPos val="ctr"/>
              <c:showLegendKey val="0"/>
              <c:showVal val="1"/>
              <c:showCatName val="0"/>
              <c:showSerName val="0"/>
              <c:showPercent val="0"/>
              <c:showBubbleSize val="0"/>
            </c:dLbl>
            <c:dLbl>
              <c:idx val="3"/>
              <c:layout>
                <c:manualLayout>
                  <c:x val="0"/>
                  <c:y val="0.10629583092267082"/>
                </c:manualLayout>
              </c:layout>
              <c:tx>
                <c:rich>
                  <a:bodyPr/>
                  <a:lstStyle/>
                  <a:p>
                    <a:r>
                      <a:rPr lang="en-US" sz="1200" b="1" dirty="0" smtClean="0">
                        <a:solidFill>
                          <a:schemeClr val="tx1">
                            <a:lumMod val="65000"/>
                            <a:lumOff val="35000"/>
                          </a:schemeClr>
                        </a:solidFill>
                      </a:rPr>
                      <a:t>1.4</a:t>
                    </a:r>
                    <a:endParaRPr lang="en-US" dirty="0"/>
                  </a:p>
                </c:rich>
              </c:tx>
              <c:dLblPos val="ctr"/>
              <c:showLegendKey val="0"/>
              <c:showVal val="1"/>
              <c:showCatName val="0"/>
              <c:showSerName val="0"/>
              <c:showPercent val="0"/>
              <c:showBubbleSize val="0"/>
            </c:dLbl>
            <c:dLbl>
              <c:idx val="5"/>
              <c:tx>
                <c:rich>
                  <a:bodyPr/>
                  <a:lstStyle/>
                  <a:p>
                    <a:r>
                      <a:rPr lang="en-US" sz="1200" b="1">
                        <a:solidFill>
                          <a:schemeClr val="tx1">
                            <a:lumMod val="65000"/>
                            <a:lumOff val="35000"/>
                          </a:schemeClr>
                        </a:solidFill>
                      </a:rPr>
                      <a:t>(4)</a:t>
                    </a:r>
                    <a:endParaRPr lang="en-US"/>
                  </a:p>
                </c:rich>
              </c:tx>
              <c:dLblPos val="ctr"/>
              <c:showLegendKey val="0"/>
              <c:showVal val="1"/>
              <c:showCatName val="0"/>
              <c:showSerName val="0"/>
              <c:showPercent val="0"/>
              <c:showBubbleSize val="0"/>
            </c:dLbl>
            <c:spPr>
              <a:noFill/>
            </c:spPr>
            <c:txPr>
              <a:bodyPr/>
              <a:lstStyle/>
              <a:p>
                <a:pPr>
                  <a:defRPr sz="1200" b="1">
                    <a:solidFill>
                      <a:schemeClr val="tx1">
                        <a:lumMod val="65000"/>
                        <a:lumOff val="35000"/>
                      </a:schemeClr>
                    </a:solidFill>
                  </a:defRPr>
                </a:pPr>
                <a:endParaRPr lang="es-ES"/>
              </a:p>
            </c:txPr>
            <c:dLblPos val="ctr"/>
            <c:showLegendKey val="0"/>
            <c:showVal val="0"/>
            <c:showCatName val="0"/>
            <c:showSerName val="0"/>
            <c:showPercent val="0"/>
            <c:showBubbleSize val="0"/>
          </c:dLbls>
          <c:cat>
            <c:strRef>
              <c:f>revenues_gastos!$D$1:$H$1</c:f>
              <c:strCache>
                <c:ptCount val="5"/>
                <c:pt idx="0">
                  <c:v>Revenues 1Q 2015</c:v>
                </c:pt>
                <c:pt idx="1">
                  <c:v>Advertising</c:v>
                </c:pt>
                <c:pt idx="2">
                  <c:v>Circulation</c:v>
                </c:pt>
                <c:pt idx="3">
                  <c:v>Add-ons and others</c:v>
                </c:pt>
                <c:pt idx="4">
                  <c:v>Revenues 1Q 2016</c:v>
                </c:pt>
              </c:strCache>
            </c:strRef>
          </c:cat>
          <c:val>
            <c:numRef>
              <c:f>revenues_gastos!$D$3:$H$3</c:f>
              <c:numCache>
                <c:formatCode>#.##00</c:formatCode>
                <c:ptCount val="5"/>
                <c:pt idx="1">
                  <c:v>0.90000000000000213</c:v>
                </c:pt>
                <c:pt idx="2">
                  <c:v>1</c:v>
                </c:pt>
                <c:pt idx="3">
                  <c:v>1.4000000000000004</c:v>
                </c:pt>
              </c:numCache>
            </c:numRef>
          </c:val>
        </c:ser>
        <c:dLbls>
          <c:dLblPos val="ctr"/>
          <c:showLegendKey val="0"/>
          <c:showVal val="1"/>
          <c:showCatName val="0"/>
          <c:showSerName val="0"/>
          <c:showPercent val="0"/>
          <c:showBubbleSize val="0"/>
        </c:dLbls>
        <c:gapWidth val="40"/>
        <c:overlap val="100"/>
        <c:axId val="113502080"/>
        <c:axId val="113503616"/>
      </c:barChart>
      <c:catAx>
        <c:axId val="113502080"/>
        <c:scaling>
          <c:orientation val="minMax"/>
        </c:scaling>
        <c:delete val="0"/>
        <c:axPos val="b"/>
        <c:majorTickMark val="none"/>
        <c:minorTickMark val="none"/>
        <c:tickLblPos val="low"/>
        <c:txPr>
          <a:bodyPr/>
          <a:lstStyle/>
          <a:p>
            <a:pPr>
              <a:defRPr b="1">
                <a:solidFill>
                  <a:schemeClr val="tx1">
                    <a:lumMod val="65000"/>
                    <a:lumOff val="35000"/>
                  </a:schemeClr>
                </a:solidFill>
              </a:defRPr>
            </a:pPr>
            <a:endParaRPr lang="es-ES"/>
          </a:p>
        </c:txPr>
        <c:crossAx val="113503616"/>
        <c:crosses val="autoZero"/>
        <c:auto val="1"/>
        <c:lblAlgn val="ctr"/>
        <c:lblOffset val="100"/>
        <c:noMultiLvlLbl val="0"/>
      </c:catAx>
      <c:valAx>
        <c:axId val="113503616"/>
        <c:scaling>
          <c:orientation val="minMax"/>
          <c:min val="40"/>
        </c:scaling>
        <c:delete val="1"/>
        <c:axPos val="l"/>
        <c:numFmt formatCode="#,##0" sourceLinked="1"/>
        <c:majorTickMark val="out"/>
        <c:minorTickMark val="none"/>
        <c:tickLblPos val="nextTo"/>
        <c:crossAx val="113502080"/>
        <c:crosses val="autoZero"/>
        <c:crossBetween val="between"/>
      </c:valAx>
    </c:plotArea>
    <c:plotVisOnly val="1"/>
    <c:dispBlanksAs val="gap"/>
    <c:showDLblsOverMax val="0"/>
  </c:chart>
  <c:spPr>
    <a:ln>
      <a:noFill/>
    </a:ln>
  </c:spPr>
  <c:txPr>
    <a:bodyPr/>
    <a:lstStyle/>
    <a:p>
      <a:pPr>
        <a:defRPr sz="800"/>
      </a:pPr>
      <a:endParaRPr lang="es-ES"/>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1527600748438392E-2"/>
          <c:y val="2.1604919917117847E-2"/>
          <c:w val="0.97567140691104448"/>
          <c:h val="0.86914618804634347"/>
        </c:manualLayout>
      </c:layout>
      <c:barChart>
        <c:barDir val="col"/>
        <c:grouping val="stacked"/>
        <c:varyColors val="0"/>
        <c:ser>
          <c:idx val="0"/>
          <c:order val="0"/>
          <c:invertIfNegative val="0"/>
          <c:dPt>
            <c:idx val="0"/>
            <c:invertIfNegative val="0"/>
            <c:bubble3D val="0"/>
            <c:spPr>
              <a:solidFill>
                <a:srgbClr val="006D9B"/>
              </a:solidFill>
            </c:spPr>
          </c:dPt>
          <c:dPt>
            <c:idx val="1"/>
            <c:invertIfNegative val="0"/>
            <c:bubble3D val="0"/>
            <c:spPr>
              <a:noFill/>
            </c:spPr>
          </c:dPt>
          <c:dPt>
            <c:idx val="2"/>
            <c:invertIfNegative val="0"/>
            <c:bubble3D val="0"/>
            <c:spPr>
              <a:noFill/>
            </c:spPr>
          </c:dPt>
          <c:dPt>
            <c:idx val="3"/>
            <c:invertIfNegative val="0"/>
            <c:bubble3D val="0"/>
            <c:spPr>
              <a:solidFill>
                <a:schemeClr val="bg1"/>
              </a:solidFill>
            </c:spPr>
          </c:dPt>
          <c:dPt>
            <c:idx val="4"/>
            <c:invertIfNegative val="0"/>
            <c:bubble3D val="0"/>
            <c:spPr>
              <a:solidFill>
                <a:schemeClr val="bg1"/>
              </a:solidFill>
              <a:ln>
                <a:noFill/>
              </a:ln>
            </c:spPr>
          </c:dPt>
          <c:dPt>
            <c:idx val="5"/>
            <c:invertIfNegative val="0"/>
            <c:bubble3D val="0"/>
            <c:spPr>
              <a:solidFill>
                <a:srgbClr val="006D9F"/>
              </a:solidFill>
            </c:spPr>
          </c:dPt>
          <c:dPt>
            <c:idx val="6"/>
            <c:invertIfNegative val="0"/>
            <c:bubble3D val="0"/>
            <c:spPr>
              <a:noFill/>
            </c:spPr>
          </c:dPt>
          <c:dPt>
            <c:idx val="7"/>
            <c:invertIfNegative val="0"/>
            <c:bubble3D val="0"/>
            <c:spPr>
              <a:solidFill>
                <a:srgbClr val="006D9B"/>
              </a:solidFill>
            </c:spPr>
          </c:dPt>
          <c:dLbls>
            <c:dLbl>
              <c:idx val="0"/>
              <c:layout/>
              <c:dLblPos val="ctr"/>
              <c:showLegendKey val="0"/>
              <c:showVal val="1"/>
              <c:showCatName val="0"/>
              <c:showSerName val="0"/>
              <c:showPercent val="0"/>
              <c:showBubbleSize val="0"/>
            </c:dLbl>
            <c:dLbl>
              <c:idx val="5"/>
              <c:layout/>
              <c:dLblPos val="ctr"/>
              <c:showLegendKey val="0"/>
              <c:showVal val="1"/>
              <c:showCatName val="0"/>
              <c:showSerName val="0"/>
              <c:showPercent val="0"/>
              <c:showBubbleSize val="0"/>
            </c:dLbl>
            <c:dLbl>
              <c:idx val="6"/>
              <c:tx>
                <c:rich>
                  <a:bodyPr/>
                  <a:lstStyle/>
                  <a:p>
                    <a:r>
                      <a:rPr lang="en-US" sz="1200" b="1">
                        <a:solidFill>
                          <a:schemeClr val="bg1"/>
                        </a:solidFill>
                      </a:rPr>
                      <a:t>62</a:t>
                    </a:r>
                    <a:endParaRPr lang="en-US" sz="1600" b="1">
                      <a:solidFill>
                        <a:schemeClr val="bg1"/>
                      </a:solidFill>
                    </a:endParaRPr>
                  </a:p>
                </c:rich>
              </c:tx>
              <c:dLblPos val="ctr"/>
              <c:showLegendKey val="0"/>
              <c:showVal val="1"/>
              <c:showCatName val="0"/>
              <c:showSerName val="0"/>
              <c:showPercent val="0"/>
              <c:showBubbleSize val="0"/>
            </c:dLbl>
            <c:dLbl>
              <c:idx val="7"/>
              <c:dLblPos val="ctr"/>
              <c:showLegendKey val="0"/>
              <c:showVal val="1"/>
              <c:showCatName val="0"/>
              <c:showSerName val="0"/>
              <c:showPercent val="0"/>
              <c:showBubbleSize val="0"/>
            </c:dLbl>
            <c:txPr>
              <a:bodyPr/>
              <a:lstStyle/>
              <a:p>
                <a:pPr>
                  <a:defRPr sz="1200" b="1">
                    <a:solidFill>
                      <a:schemeClr val="bg1"/>
                    </a:solidFill>
                  </a:defRPr>
                </a:pPr>
                <a:endParaRPr lang="es-ES"/>
              </a:p>
            </c:txPr>
            <c:dLblPos val="ctr"/>
            <c:showLegendKey val="0"/>
            <c:showVal val="0"/>
            <c:showCatName val="0"/>
            <c:showSerName val="0"/>
            <c:showPercent val="0"/>
            <c:showBubbleSize val="0"/>
          </c:dLbls>
          <c:cat>
            <c:strRef>
              <c:f>revenues_gastos!$J$1:$O$1</c:f>
              <c:strCache>
                <c:ptCount val="6"/>
                <c:pt idx="0">
                  <c:v>Expenses 1Q 2015</c:v>
                </c:pt>
                <c:pt idx="1">
                  <c:v>Purchases and consumptions</c:v>
                </c:pt>
                <c:pt idx="2">
                  <c:v>Add-ons</c:v>
                </c:pt>
                <c:pt idx="3">
                  <c:v>External services</c:v>
                </c:pt>
                <c:pt idx="4">
                  <c:v>Personnel</c:v>
                </c:pt>
                <c:pt idx="5">
                  <c:v>Expenses 1Q 2016</c:v>
                </c:pt>
              </c:strCache>
            </c:strRef>
          </c:cat>
          <c:val>
            <c:numRef>
              <c:f>revenues_gastos!$J$2:$O$2</c:f>
              <c:numCache>
                <c:formatCode>#,##0</c:formatCode>
                <c:ptCount val="6"/>
                <c:pt idx="0">
                  <c:v>56.7</c:v>
                </c:pt>
                <c:pt idx="1">
                  <c:v>55.2</c:v>
                </c:pt>
                <c:pt idx="2">
                  <c:v>56.7</c:v>
                </c:pt>
                <c:pt idx="3">
                  <c:v>56.5</c:v>
                </c:pt>
                <c:pt idx="4">
                  <c:v>56</c:v>
                </c:pt>
                <c:pt idx="5">
                  <c:v>55.9</c:v>
                </c:pt>
              </c:numCache>
            </c:numRef>
          </c:val>
        </c:ser>
        <c:ser>
          <c:idx val="1"/>
          <c:order val="1"/>
          <c:invertIfNegative val="0"/>
          <c:dPt>
            <c:idx val="1"/>
            <c:invertIfNegative val="0"/>
            <c:bubble3D val="0"/>
            <c:spPr>
              <a:solidFill>
                <a:srgbClr val="00B0F0"/>
              </a:solidFill>
            </c:spPr>
          </c:dPt>
          <c:dPt>
            <c:idx val="2"/>
            <c:invertIfNegative val="0"/>
            <c:bubble3D val="0"/>
            <c:spPr>
              <a:solidFill>
                <a:schemeClr val="bg1">
                  <a:lumMod val="50000"/>
                </a:schemeClr>
              </a:solidFill>
            </c:spPr>
          </c:dPt>
          <c:dPt>
            <c:idx val="3"/>
            <c:invertIfNegative val="0"/>
            <c:bubble3D val="0"/>
            <c:spPr>
              <a:solidFill>
                <a:schemeClr val="tx1">
                  <a:lumMod val="50000"/>
                  <a:lumOff val="50000"/>
                </a:schemeClr>
              </a:solidFill>
            </c:spPr>
          </c:dPt>
          <c:dPt>
            <c:idx val="4"/>
            <c:invertIfNegative val="0"/>
            <c:bubble3D val="0"/>
            <c:spPr>
              <a:solidFill>
                <a:schemeClr val="bg1">
                  <a:lumMod val="50000"/>
                </a:schemeClr>
              </a:solidFill>
            </c:spPr>
          </c:dPt>
          <c:dPt>
            <c:idx val="5"/>
            <c:invertIfNegative val="0"/>
            <c:bubble3D val="0"/>
            <c:spPr>
              <a:solidFill>
                <a:schemeClr val="tx1">
                  <a:lumMod val="50000"/>
                  <a:lumOff val="50000"/>
                </a:schemeClr>
              </a:solidFill>
            </c:spPr>
          </c:dPt>
          <c:dPt>
            <c:idx val="6"/>
            <c:invertIfNegative val="0"/>
            <c:bubble3D val="0"/>
            <c:spPr>
              <a:solidFill>
                <a:srgbClr val="00B0F0"/>
              </a:solidFill>
            </c:spPr>
          </c:dPt>
          <c:dPt>
            <c:idx val="7"/>
            <c:invertIfNegative val="0"/>
            <c:bubble3D val="0"/>
            <c:spPr>
              <a:noFill/>
            </c:spPr>
          </c:dPt>
          <c:dLbls>
            <c:dLbl>
              <c:idx val="1"/>
              <c:layout>
                <c:manualLayout>
                  <c:x val="-5.7825997475690312E-3"/>
                  <c:y val="8.3723086019765983E-2"/>
                </c:manualLayout>
              </c:layout>
              <c:tx>
                <c:rich>
                  <a:bodyPr/>
                  <a:lstStyle/>
                  <a:p>
                    <a:r>
                      <a:rPr lang="en-US" sz="800" dirty="0">
                        <a:solidFill>
                          <a:schemeClr val="tx1">
                            <a:lumMod val="75000"/>
                            <a:lumOff val="25000"/>
                          </a:schemeClr>
                        </a:solidFill>
                      </a:rPr>
                      <a:t>(</a:t>
                    </a:r>
                    <a:r>
                      <a:rPr lang="en-US" sz="800" dirty="0" smtClean="0">
                        <a:solidFill>
                          <a:schemeClr val="tx1">
                            <a:lumMod val="75000"/>
                            <a:lumOff val="25000"/>
                          </a:schemeClr>
                        </a:solidFill>
                      </a:rPr>
                      <a:t>1.5)</a:t>
                    </a:r>
                    <a:endParaRPr lang="en-US" dirty="0"/>
                  </a:p>
                </c:rich>
              </c:tx>
              <c:dLblPos val="ctr"/>
              <c:showLegendKey val="0"/>
              <c:showVal val="1"/>
              <c:showCatName val="0"/>
              <c:showSerName val="0"/>
              <c:showPercent val="0"/>
              <c:showBubbleSize val="0"/>
            </c:dLbl>
            <c:dLbl>
              <c:idx val="2"/>
              <c:layout>
                <c:manualLayout>
                  <c:x val="0"/>
                  <c:y val="9.6603560792037635E-2"/>
                </c:manualLayout>
              </c:layout>
              <c:tx>
                <c:rich>
                  <a:bodyPr/>
                  <a:lstStyle/>
                  <a:p>
                    <a:r>
                      <a:rPr lang="en-US" sz="800">
                        <a:solidFill>
                          <a:schemeClr val="tx1">
                            <a:lumMod val="75000"/>
                            <a:lumOff val="25000"/>
                          </a:schemeClr>
                        </a:solidFill>
                      </a:rPr>
                      <a:t>1.3</a:t>
                    </a:r>
                    <a:endParaRPr lang="en-US"/>
                  </a:p>
                </c:rich>
              </c:tx>
              <c:dLblPos val="ctr"/>
              <c:showLegendKey val="0"/>
              <c:showVal val="1"/>
              <c:showCatName val="0"/>
              <c:showSerName val="0"/>
              <c:showPercent val="0"/>
              <c:showBubbleSize val="0"/>
            </c:dLbl>
            <c:dLbl>
              <c:idx val="3"/>
              <c:layout>
                <c:manualLayout>
                  <c:x val="1.4688909144933153E-3"/>
                  <c:y val="5.3946448167976495E-2"/>
                </c:manualLayout>
              </c:layout>
              <c:tx>
                <c:rich>
                  <a:bodyPr/>
                  <a:lstStyle/>
                  <a:p>
                    <a:r>
                      <a:rPr lang="en-US" sz="800">
                        <a:solidFill>
                          <a:schemeClr val="tx1">
                            <a:lumMod val="75000"/>
                            <a:lumOff val="25000"/>
                          </a:schemeClr>
                        </a:solidFill>
                      </a:rPr>
                      <a:t>(0.3)</a:t>
                    </a:r>
                    <a:endParaRPr lang="en-US">
                      <a:solidFill>
                        <a:schemeClr val="tx1">
                          <a:lumMod val="65000"/>
                          <a:lumOff val="35000"/>
                        </a:schemeClr>
                      </a:solidFill>
                    </a:endParaRPr>
                  </a:p>
                </c:rich>
              </c:tx>
              <c:dLblPos val="ctr"/>
              <c:showLegendKey val="0"/>
              <c:showVal val="1"/>
              <c:showCatName val="0"/>
              <c:showSerName val="0"/>
              <c:showPercent val="0"/>
              <c:showBubbleSize val="0"/>
            </c:dLbl>
            <c:dLbl>
              <c:idx val="4"/>
              <c:layout>
                <c:manualLayout>
                  <c:x val="1.4688909144933153E-3"/>
                  <c:y val="7.2827705026768275E-2"/>
                </c:manualLayout>
              </c:layout>
              <c:tx>
                <c:rich>
                  <a:bodyPr/>
                  <a:lstStyle/>
                  <a:p>
                    <a:r>
                      <a:rPr lang="en-US" sz="800" dirty="0" smtClean="0">
                        <a:solidFill>
                          <a:schemeClr val="tx1">
                            <a:lumMod val="75000"/>
                            <a:lumOff val="25000"/>
                          </a:schemeClr>
                        </a:solidFill>
                      </a:rPr>
                      <a:t>(0.5)</a:t>
                    </a:r>
                    <a:endParaRPr lang="en-US" dirty="0">
                      <a:solidFill>
                        <a:schemeClr val="tx1">
                          <a:lumMod val="65000"/>
                          <a:lumOff val="35000"/>
                        </a:schemeClr>
                      </a:solidFill>
                    </a:endParaRPr>
                  </a:p>
                </c:rich>
              </c:tx>
              <c:dLblPos val="ctr"/>
              <c:showLegendKey val="0"/>
              <c:showVal val="1"/>
              <c:showCatName val="0"/>
              <c:showSerName val="0"/>
              <c:showPercent val="0"/>
              <c:showBubbleSize val="0"/>
            </c:dLbl>
            <c:dLbl>
              <c:idx val="5"/>
              <c:tx>
                <c:rich>
                  <a:bodyPr/>
                  <a:lstStyle/>
                  <a:p>
                    <a:r>
                      <a:rPr lang="en-US" sz="800">
                        <a:solidFill>
                          <a:schemeClr val="tx1">
                            <a:lumMod val="75000"/>
                            <a:lumOff val="25000"/>
                          </a:schemeClr>
                        </a:solidFill>
                      </a:rPr>
                      <a:t>(4)</a:t>
                    </a:r>
                    <a:endParaRPr lang="en-US">
                      <a:solidFill>
                        <a:schemeClr val="bg1">
                          <a:lumMod val="50000"/>
                        </a:schemeClr>
                      </a:solidFill>
                    </a:endParaRPr>
                  </a:p>
                </c:rich>
              </c:tx>
              <c:dLblPos val="ctr"/>
              <c:showLegendKey val="0"/>
              <c:showVal val="1"/>
              <c:showCatName val="0"/>
              <c:showSerName val="0"/>
              <c:showPercent val="0"/>
              <c:showBubbleSize val="0"/>
            </c:dLbl>
            <c:spPr>
              <a:noFill/>
            </c:spPr>
            <c:txPr>
              <a:bodyPr/>
              <a:lstStyle/>
              <a:p>
                <a:pPr>
                  <a:defRPr sz="800" b="1">
                    <a:solidFill>
                      <a:schemeClr val="tx1">
                        <a:lumMod val="75000"/>
                        <a:lumOff val="25000"/>
                      </a:schemeClr>
                    </a:solidFill>
                  </a:defRPr>
                </a:pPr>
                <a:endParaRPr lang="es-ES"/>
              </a:p>
            </c:txPr>
            <c:dLblPos val="ctr"/>
            <c:showLegendKey val="0"/>
            <c:showVal val="0"/>
            <c:showCatName val="0"/>
            <c:showSerName val="0"/>
            <c:showPercent val="0"/>
            <c:showBubbleSize val="0"/>
          </c:dLbls>
          <c:cat>
            <c:strRef>
              <c:f>revenues_gastos!$J$1:$O$1</c:f>
              <c:strCache>
                <c:ptCount val="6"/>
                <c:pt idx="0">
                  <c:v>Expenses 1Q 2015</c:v>
                </c:pt>
                <c:pt idx="1">
                  <c:v>Purchases and consumptions</c:v>
                </c:pt>
                <c:pt idx="2">
                  <c:v>Add-ons</c:v>
                </c:pt>
                <c:pt idx="3">
                  <c:v>External services</c:v>
                </c:pt>
                <c:pt idx="4">
                  <c:v>Personnel</c:v>
                </c:pt>
                <c:pt idx="5">
                  <c:v>Expenses 1Q 2016</c:v>
                </c:pt>
              </c:strCache>
            </c:strRef>
          </c:cat>
          <c:val>
            <c:numRef>
              <c:f>revenues_gastos!$J$3:$O$3</c:f>
              <c:numCache>
                <c:formatCode>#.##00</c:formatCode>
                <c:ptCount val="6"/>
                <c:pt idx="1">
                  <c:v>1.5</c:v>
                </c:pt>
                <c:pt idx="2">
                  <c:v>1.3000000000000003</c:v>
                </c:pt>
                <c:pt idx="3">
                  <c:v>0.29999999999999716</c:v>
                </c:pt>
                <c:pt idx="4">
                  <c:v>0.5</c:v>
                </c:pt>
              </c:numCache>
            </c:numRef>
          </c:val>
        </c:ser>
        <c:dLbls>
          <c:dLblPos val="ctr"/>
          <c:showLegendKey val="0"/>
          <c:showVal val="1"/>
          <c:showCatName val="0"/>
          <c:showSerName val="0"/>
          <c:showPercent val="0"/>
          <c:showBubbleSize val="0"/>
        </c:dLbls>
        <c:gapWidth val="40"/>
        <c:overlap val="100"/>
        <c:axId val="113564288"/>
        <c:axId val="113910144"/>
      </c:barChart>
      <c:catAx>
        <c:axId val="113564288"/>
        <c:scaling>
          <c:orientation val="minMax"/>
        </c:scaling>
        <c:delete val="0"/>
        <c:axPos val="b"/>
        <c:majorTickMark val="none"/>
        <c:minorTickMark val="none"/>
        <c:tickLblPos val="low"/>
        <c:txPr>
          <a:bodyPr/>
          <a:lstStyle/>
          <a:p>
            <a:pPr>
              <a:defRPr sz="800" b="1">
                <a:solidFill>
                  <a:schemeClr val="bg1">
                    <a:lumMod val="50000"/>
                  </a:schemeClr>
                </a:solidFill>
                <a:latin typeface="Arial" panose="020B0604020202020204" pitchFamily="34" charset="0"/>
                <a:cs typeface="Arial" panose="020B0604020202020204" pitchFamily="34" charset="0"/>
              </a:defRPr>
            </a:pPr>
            <a:endParaRPr lang="es-ES"/>
          </a:p>
        </c:txPr>
        <c:crossAx val="113910144"/>
        <c:crosses val="autoZero"/>
        <c:auto val="1"/>
        <c:lblAlgn val="ctr"/>
        <c:lblOffset val="100"/>
        <c:noMultiLvlLbl val="0"/>
      </c:catAx>
      <c:valAx>
        <c:axId val="113910144"/>
        <c:scaling>
          <c:orientation val="minMax"/>
          <c:max val="60"/>
          <c:min val="40"/>
        </c:scaling>
        <c:delete val="1"/>
        <c:axPos val="l"/>
        <c:numFmt formatCode="#,##0" sourceLinked="1"/>
        <c:majorTickMark val="out"/>
        <c:minorTickMark val="none"/>
        <c:tickLblPos val="nextTo"/>
        <c:crossAx val="113564288"/>
        <c:crosses val="autoZero"/>
        <c:crossBetween val="between"/>
      </c:valAx>
    </c:plotArea>
    <c:plotVisOnly val="1"/>
    <c:dispBlanksAs val="gap"/>
    <c:showDLblsOverMax val="0"/>
  </c:chart>
  <c:spPr>
    <a:ln>
      <a:noFill/>
    </a:ln>
  </c:sp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7F7F7F"/>
            </a:solidFill>
            <a:scene3d>
              <a:camera prst="orthographicFront"/>
              <a:lightRig rig="threePt" dir="t"/>
            </a:scene3d>
            <a:sp3d/>
          </c:spPr>
          <c:invertIfNegative val="0"/>
          <c:dPt>
            <c:idx val="0"/>
            <c:invertIfNegative val="0"/>
            <c:bubble3D val="0"/>
          </c:dPt>
          <c:dPt>
            <c:idx val="1"/>
            <c:invertIfNegative val="0"/>
            <c:bubble3D val="0"/>
            <c:spPr>
              <a:solidFill>
                <a:srgbClr val="006D9B"/>
              </a:solidFill>
              <a:scene3d>
                <a:camera prst="orthographicFront"/>
                <a:lightRig rig="threePt" dir="t"/>
              </a:scene3d>
              <a:sp3d/>
            </c:spPr>
          </c:dPt>
          <c:dPt>
            <c:idx val="2"/>
            <c:invertIfNegative val="0"/>
            <c:bubble3D val="0"/>
          </c:dPt>
          <c:dPt>
            <c:idx val="3"/>
            <c:invertIfNegative val="0"/>
            <c:bubble3D val="0"/>
          </c:dPt>
          <c:dPt>
            <c:idx val="4"/>
            <c:invertIfNegative val="0"/>
            <c:bubble3D val="0"/>
          </c:dPt>
          <c:dPt>
            <c:idx val="5"/>
            <c:invertIfNegative val="0"/>
            <c:bubble3D val="0"/>
            <c:spPr>
              <a:solidFill>
                <a:srgbClr val="006D9B"/>
              </a:solidFill>
              <a:scene3d>
                <a:camera prst="orthographicFront"/>
                <a:lightRig rig="threePt" dir="t"/>
              </a:scene3d>
              <a:sp3d/>
            </c:spPr>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1"/>
            <c:invertIfNegative val="0"/>
            <c:bubble3D val="0"/>
          </c:dPt>
          <c:dLbls>
            <c:numFmt formatCode="#,##0" sourceLinked="0"/>
            <c:txPr>
              <a:bodyPr/>
              <a:lstStyle/>
              <a:p>
                <a:pPr>
                  <a:defRPr sz="1000" b="1" baseline="0">
                    <a:solidFill>
                      <a:schemeClr val="bg1"/>
                    </a:solidFill>
                    <a:latin typeface="Arial" panose="020B0604020202020204" pitchFamily="34" charset="0"/>
                  </a:defRPr>
                </a:pPr>
                <a:endParaRPr lang="es-ES"/>
              </a:p>
            </c:txPr>
            <c:dLblPos val="inEnd"/>
            <c:showLegendKey val="0"/>
            <c:showVal val="1"/>
            <c:showCatName val="0"/>
            <c:showSerName val="0"/>
            <c:showPercent val="0"/>
            <c:showBubbleSize val="0"/>
            <c:showLeaderLines val="0"/>
          </c:dLbls>
          <c:cat>
            <c:strRef>
              <c:f>ppt_noticias!$B$129:$B$130</c:f>
              <c:strCache>
                <c:ptCount val="2"/>
                <c:pt idx="0">
                  <c:v>1Q2015</c:v>
                </c:pt>
                <c:pt idx="1">
                  <c:v>1Q2016</c:v>
                </c:pt>
              </c:strCache>
            </c:strRef>
          </c:cat>
          <c:val>
            <c:numRef>
              <c:f>ppt_noticias!$C$129:$C$130</c:f>
              <c:numCache>
                <c:formatCode>0</c:formatCode>
                <c:ptCount val="2"/>
                <c:pt idx="0">
                  <c:v>7.6155518233213284</c:v>
                </c:pt>
                <c:pt idx="1">
                  <c:v>9.6067654336213106</c:v>
                </c:pt>
              </c:numCache>
            </c:numRef>
          </c:val>
        </c:ser>
        <c:dLbls>
          <c:showLegendKey val="0"/>
          <c:showVal val="0"/>
          <c:showCatName val="0"/>
          <c:showSerName val="0"/>
          <c:showPercent val="0"/>
          <c:showBubbleSize val="0"/>
        </c:dLbls>
        <c:gapWidth val="40"/>
        <c:axId val="113948544"/>
        <c:axId val="113950080"/>
      </c:barChart>
      <c:catAx>
        <c:axId val="113948544"/>
        <c:scaling>
          <c:orientation val="minMax"/>
        </c:scaling>
        <c:delete val="0"/>
        <c:axPos val="b"/>
        <c:numFmt formatCode="General" sourceLinked="1"/>
        <c:majorTickMark val="none"/>
        <c:minorTickMark val="none"/>
        <c:tickLblPos val="low"/>
        <c:txPr>
          <a:bodyPr/>
          <a:lstStyle/>
          <a:p>
            <a:pPr>
              <a:defRPr sz="1000" b="1" baseline="0">
                <a:solidFill>
                  <a:srgbClr val="595959"/>
                </a:solidFill>
                <a:latin typeface="Arial" panose="020B0604020202020204" pitchFamily="34" charset="0"/>
              </a:defRPr>
            </a:pPr>
            <a:endParaRPr lang="es-ES"/>
          </a:p>
        </c:txPr>
        <c:crossAx val="113950080"/>
        <c:crosses val="autoZero"/>
        <c:auto val="1"/>
        <c:lblAlgn val="ctr"/>
        <c:lblOffset val="100"/>
        <c:noMultiLvlLbl val="0"/>
      </c:catAx>
      <c:valAx>
        <c:axId val="113950080"/>
        <c:scaling>
          <c:orientation val="minMax"/>
        </c:scaling>
        <c:delete val="1"/>
        <c:axPos val="l"/>
        <c:numFmt formatCode="0" sourceLinked="1"/>
        <c:majorTickMark val="out"/>
        <c:minorTickMark val="none"/>
        <c:tickLblPos val="nextTo"/>
        <c:crossAx val="113948544"/>
        <c:crosses val="autoZero"/>
        <c:crossBetween val="between"/>
      </c:valAx>
    </c:plotArea>
    <c:plotVisOnly val="1"/>
    <c:dispBlanksAs val="gap"/>
    <c:showDLblsOverMax val="0"/>
  </c:chart>
  <c:spPr>
    <a:ln>
      <a:noFill/>
    </a:ln>
  </c:spPr>
  <c:txPr>
    <a:bodyPr/>
    <a:lstStyle/>
    <a:p>
      <a:pPr>
        <a:defRPr sz="1800"/>
      </a:pPr>
      <a:endParaRPr lang="es-ES"/>
    </a:p>
  </c:txPr>
  <c:externalData r:id="rId2">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ppt_noticias!$C$118</c:f>
              <c:strCache>
                <c:ptCount val="1"/>
                <c:pt idx="0">
                  <c:v>Didital ad</c:v>
                </c:pt>
              </c:strCache>
            </c:strRef>
          </c:tx>
          <c:spPr>
            <a:solidFill>
              <a:schemeClr val="tx1">
                <a:lumMod val="50000"/>
                <a:lumOff val="50000"/>
              </a:schemeClr>
            </a:solidFill>
            <a:scene3d>
              <a:camera prst="orthographicFront"/>
              <a:lightRig rig="threePt" dir="t"/>
            </a:scene3d>
            <a:sp3d/>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spPr>
              <a:solidFill>
                <a:srgbClr val="006D9F"/>
              </a:solidFill>
              <a:scene3d>
                <a:camera prst="orthographicFront"/>
                <a:lightRig rig="threePt" dir="t"/>
              </a:scene3d>
              <a:sp3d/>
            </c:spPr>
          </c:dPt>
          <c:dPt>
            <c:idx val="7"/>
            <c:invertIfNegative val="0"/>
            <c:bubble3D val="0"/>
          </c:dPt>
          <c:dPt>
            <c:idx val="8"/>
            <c:invertIfNegative val="0"/>
            <c:bubble3D val="0"/>
          </c:dPt>
          <c:dPt>
            <c:idx val="9"/>
            <c:invertIfNegative val="0"/>
            <c:bubble3D val="0"/>
          </c:dPt>
          <c:dPt>
            <c:idx val="10"/>
            <c:invertIfNegative val="0"/>
            <c:bubble3D val="0"/>
          </c:dPt>
          <c:dPt>
            <c:idx val="11"/>
            <c:invertIfNegative val="0"/>
            <c:bubble3D val="0"/>
          </c:dPt>
          <c:dLbls>
            <c:dLbl>
              <c:idx val="0"/>
              <c:layout>
                <c:manualLayout>
                  <c:x val="-2.8799994920315855E-3"/>
                  <c:y val="-4.7632852575717312E-3"/>
                </c:manualLayout>
              </c:layout>
              <c:showLegendKey val="0"/>
              <c:showVal val="1"/>
              <c:showCatName val="0"/>
              <c:showSerName val="0"/>
              <c:showPercent val="0"/>
              <c:showBubbleSize val="0"/>
            </c:dLbl>
            <c:numFmt formatCode="#,##0" sourceLinked="0"/>
            <c:txPr>
              <a:bodyPr/>
              <a:lstStyle/>
              <a:p>
                <a:pPr>
                  <a:defRPr sz="1000" b="1" baseline="0">
                    <a:solidFill>
                      <a:srgbClr val="595959"/>
                    </a:solidFill>
                    <a:latin typeface="Arial" panose="020B0604020202020204" pitchFamily="34" charset="0"/>
                  </a:defRPr>
                </a:pPr>
                <a:endParaRPr lang="es-ES"/>
              </a:p>
            </c:txPr>
            <c:showLegendKey val="0"/>
            <c:showVal val="1"/>
            <c:showCatName val="0"/>
            <c:showSerName val="0"/>
            <c:showPercent val="0"/>
            <c:showBubbleSize val="0"/>
            <c:showLeaderLines val="0"/>
          </c:dLbls>
          <c:cat>
            <c:strRef>
              <c:f>ppt_noticias!$B$119:$B$125</c:f>
              <c:strCache>
                <c:ptCount val="7"/>
                <c:pt idx="0">
                  <c:v>2010</c:v>
                </c:pt>
                <c:pt idx="1">
                  <c:v>2011</c:v>
                </c:pt>
                <c:pt idx="2">
                  <c:v>2012</c:v>
                </c:pt>
                <c:pt idx="3">
                  <c:v>2013</c:v>
                </c:pt>
                <c:pt idx="4">
                  <c:v>2014</c:v>
                </c:pt>
                <c:pt idx="5">
                  <c:v>2015</c:v>
                </c:pt>
                <c:pt idx="6">
                  <c:v>1Q2016</c:v>
                </c:pt>
              </c:strCache>
            </c:strRef>
          </c:cat>
          <c:val>
            <c:numRef>
              <c:f>ppt_noticias!$C$119:$C$125</c:f>
              <c:numCache>
                <c:formatCode>0</c:formatCode>
                <c:ptCount val="7"/>
                <c:pt idx="0">
                  <c:v>10</c:v>
                </c:pt>
                <c:pt idx="1">
                  <c:v>13</c:v>
                </c:pt>
                <c:pt idx="2">
                  <c:v>20</c:v>
                </c:pt>
                <c:pt idx="3">
                  <c:v>26</c:v>
                </c:pt>
                <c:pt idx="4">
                  <c:v>30</c:v>
                </c:pt>
                <c:pt idx="5">
                  <c:v>36.4</c:v>
                </c:pt>
                <c:pt idx="6">
                  <c:v>40.4</c:v>
                </c:pt>
              </c:numCache>
            </c:numRef>
          </c:val>
        </c:ser>
        <c:dLbls>
          <c:showLegendKey val="0"/>
          <c:showVal val="0"/>
          <c:showCatName val="0"/>
          <c:showSerName val="0"/>
          <c:showPercent val="0"/>
          <c:showBubbleSize val="0"/>
        </c:dLbls>
        <c:gapWidth val="40"/>
        <c:axId val="119879168"/>
        <c:axId val="119880704"/>
      </c:barChart>
      <c:catAx>
        <c:axId val="119879168"/>
        <c:scaling>
          <c:orientation val="minMax"/>
        </c:scaling>
        <c:delete val="0"/>
        <c:axPos val="b"/>
        <c:numFmt formatCode="General" sourceLinked="1"/>
        <c:majorTickMark val="none"/>
        <c:minorTickMark val="none"/>
        <c:tickLblPos val="low"/>
        <c:txPr>
          <a:bodyPr/>
          <a:lstStyle/>
          <a:p>
            <a:pPr>
              <a:defRPr sz="1000" b="1" baseline="0">
                <a:solidFill>
                  <a:srgbClr val="595959"/>
                </a:solidFill>
                <a:latin typeface="Arial" panose="020B0604020202020204" pitchFamily="34" charset="0"/>
              </a:defRPr>
            </a:pPr>
            <a:endParaRPr lang="es-ES"/>
          </a:p>
        </c:txPr>
        <c:crossAx val="119880704"/>
        <c:crosses val="autoZero"/>
        <c:auto val="1"/>
        <c:lblAlgn val="ctr"/>
        <c:lblOffset val="100"/>
        <c:noMultiLvlLbl val="0"/>
      </c:catAx>
      <c:valAx>
        <c:axId val="119880704"/>
        <c:scaling>
          <c:orientation val="minMax"/>
        </c:scaling>
        <c:delete val="1"/>
        <c:axPos val="l"/>
        <c:numFmt formatCode="0" sourceLinked="1"/>
        <c:majorTickMark val="out"/>
        <c:minorTickMark val="none"/>
        <c:tickLblPos val="nextTo"/>
        <c:crossAx val="119879168"/>
        <c:crosses val="autoZero"/>
        <c:crossBetween val="between"/>
      </c:valAx>
    </c:plotArea>
    <c:plotVisOnly val="1"/>
    <c:dispBlanksAs val="gap"/>
    <c:showDLblsOverMax val="0"/>
  </c:chart>
  <c:spPr>
    <a:ln>
      <a:noFill/>
    </a:ln>
  </c:spPr>
  <c:txPr>
    <a:bodyPr/>
    <a:lstStyle/>
    <a:p>
      <a:pPr>
        <a:defRPr sz="1800"/>
      </a:pPr>
      <a:endParaRPr lang="es-ES"/>
    </a:p>
  </c:txPr>
  <c:externalData r:id="rId2">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300"/>
            </a:pPr>
            <a:r>
              <a:rPr lang="en-US" sz="1300" dirty="0" smtClean="0"/>
              <a:t>Unique </a:t>
            </a:r>
            <a:r>
              <a:rPr lang="en-US" sz="1300" dirty="0"/>
              <a:t>Users</a:t>
            </a:r>
          </a:p>
        </c:rich>
      </c:tx>
      <c:layout>
        <c:manualLayout>
          <c:xMode val="edge"/>
          <c:yMode val="edge"/>
          <c:x val="0.49824259596355241"/>
          <c:y val="3.457461238705152E-2"/>
        </c:manualLayout>
      </c:layout>
      <c:overlay val="0"/>
    </c:title>
    <c:autoTitleDeleted val="0"/>
    <c:plotArea>
      <c:layout>
        <c:manualLayout>
          <c:layoutTarget val="inner"/>
          <c:xMode val="edge"/>
          <c:yMode val="edge"/>
          <c:x val="0.46389468013024976"/>
          <c:y val="0.26914950339386878"/>
          <c:w val="0.36212430533519424"/>
          <c:h val="0.61784702026054461"/>
        </c:manualLayout>
      </c:layout>
      <c:pieChart>
        <c:varyColors val="1"/>
        <c:ser>
          <c:idx val="0"/>
          <c:order val="0"/>
          <c:tx>
            <c:strRef>
              <c:f>ppt_noticias!$D$65</c:f>
              <c:strCache>
                <c:ptCount val="1"/>
              </c:strCache>
            </c:strRef>
          </c:tx>
          <c:spPr>
            <a:solidFill>
              <a:schemeClr val="bg1">
                <a:lumMod val="50000"/>
              </a:schemeClr>
            </a:solidFill>
          </c:spPr>
          <c:dPt>
            <c:idx val="0"/>
            <c:bubble3D val="0"/>
            <c:explosion val="15"/>
            <c:spPr>
              <a:solidFill>
                <a:srgbClr val="006D9B"/>
              </a:solidFill>
            </c:spPr>
          </c:dPt>
          <c:dPt>
            <c:idx val="1"/>
            <c:bubble3D val="0"/>
          </c:dPt>
          <c:dLbls>
            <c:txPr>
              <a:bodyPr/>
              <a:lstStyle/>
              <a:p>
                <a:pPr>
                  <a:defRPr b="1">
                    <a:solidFill>
                      <a:schemeClr val="bg1"/>
                    </a:solidFill>
                  </a:defRPr>
                </a:pPr>
                <a:endParaRPr lang="es-ES"/>
              </a:p>
            </c:txPr>
            <c:dLblPos val="bestFit"/>
            <c:showLegendKey val="0"/>
            <c:showVal val="1"/>
            <c:showCatName val="0"/>
            <c:showSerName val="0"/>
            <c:showPercent val="0"/>
            <c:showBubbleSize val="0"/>
            <c:showLeaderLines val="1"/>
          </c:dLbls>
          <c:cat>
            <c:strRef>
              <c:f>ppt_noticias!$C$66:$C$67</c:f>
              <c:strCache>
                <c:ptCount val="2"/>
                <c:pt idx="0">
                  <c:v>Spain</c:v>
                </c:pt>
                <c:pt idx="1">
                  <c:v>International</c:v>
                </c:pt>
              </c:strCache>
            </c:strRef>
          </c:cat>
          <c:val>
            <c:numRef>
              <c:f>ppt_noticias!$D$66:$D$67</c:f>
              <c:numCache>
                <c:formatCode>0%</c:formatCode>
                <c:ptCount val="2"/>
                <c:pt idx="0">
                  <c:v>0.4874980667113471</c:v>
                </c:pt>
                <c:pt idx="1">
                  <c:v>0.5125019332886529</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3.0954981829297699E-2"/>
          <c:y val="0.55441244010165525"/>
          <c:w val="0.41721772666836898"/>
          <c:h val="0.41980757239648819"/>
        </c:manualLayout>
      </c:layout>
      <c:overlay val="0"/>
      <c:txPr>
        <a:bodyPr/>
        <a:lstStyle/>
        <a:p>
          <a:pPr>
            <a:defRPr b="0"/>
          </a:pPr>
          <a:endParaRPr lang="es-ES"/>
        </a:p>
      </c:txPr>
    </c:legend>
    <c:plotVisOnly val="1"/>
    <c:dispBlanksAs val="gap"/>
    <c:showDLblsOverMax val="0"/>
  </c:chart>
  <c:spPr>
    <a:ln>
      <a:noFill/>
    </a:ln>
  </c:spPr>
  <c:txPr>
    <a:bodyPr/>
    <a:lstStyle/>
    <a:p>
      <a:pPr>
        <a:defRPr sz="1300">
          <a:solidFill>
            <a:schemeClr val="tx1">
              <a:lumMod val="65000"/>
              <a:lumOff val="35000"/>
            </a:schemeClr>
          </a:solidFill>
        </a:defRPr>
      </a:pPr>
      <a:endParaRPr lang="es-ES"/>
    </a:p>
  </c:txPr>
  <c:externalData r:id="rId2">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45566044608402"/>
          <c:y val="5.8724559283427555E-2"/>
          <c:w val="0.88354413335972082"/>
          <c:h val="0.73108689954370354"/>
        </c:manualLayout>
      </c:layout>
      <c:barChart>
        <c:barDir val="col"/>
        <c:grouping val="clustered"/>
        <c:varyColors val="0"/>
        <c:ser>
          <c:idx val="0"/>
          <c:order val="0"/>
          <c:tx>
            <c:strRef>
              <c:f>'ppt MC'!$C$9</c:f>
              <c:strCache>
                <c:ptCount val="1"/>
                <c:pt idx="0">
                  <c:v>Revenue</c:v>
                </c:pt>
              </c:strCache>
            </c:strRef>
          </c:tx>
          <c:spPr>
            <a:scene3d>
              <a:camera prst="orthographicFront"/>
              <a:lightRig rig="threePt" dir="t"/>
            </a:scene3d>
            <a:sp3d/>
          </c:spPr>
          <c:invertIfNegative val="0"/>
          <c:dPt>
            <c:idx val="0"/>
            <c:invertIfNegative val="0"/>
            <c:bubble3D val="0"/>
            <c:spPr>
              <a:solidFill>
                <a:schemeClr val="bg1">
                  <a:lumMod val="50000"/>
                </a:schemeClr>
              </a:solidFill>
              <a:scene3d>
                <a:camera prst="orthographicFront"/>
                <a:lightRig rig="threePt" dir="t"/>
              </a:scene3d>
              <a:sp3d/>
            </c:spPr>
          </c:dPt>
          <c:dPt>
            <c:idx val="1"/>
            <c:invertIfNegative val="0"/>
            <c:bubble3D val="0"/>
            <c:spPr>
              <a:solidFill>
                <a:srgbClr val="006D9B"/>
              </a:solidFill>
              <a:scene3d>
                <a:camera prst="orthographicFront"/>
                <a:lightRig rig="threePt" dir="t"/>
              </a:scene3d>
              <a:sp3d/>
            </c:spPr>
          </c:dPt>
          <c:dPt>
            <c:idx val="2"/>
            <c:invertIfNegative val="0"/>
            <c:bubble3D val="0"/>
            <c:spPr>
              <a:solidFill>
                <a:srgbClr val="006D9B">
                  <a:alpha val="80000"/>
                </a:srgbClr>
              </a:solidFill>
              <a:scene3d>
                <a:camera prst="orthographicFront"/>
                <a:lightRig rig="threePt" dir="t"/>
              </a:scene3d>
              <a:sp3d/>
            </c:spPr>
          </c:dPt>
          <c:dLbls>
            <c:dLbl>
              <c:idx val="0"/>
              <c:layout/>
              <c:dLblPos val="inEnd"/>
              <c:showLegendKey val="0"/>
              <c:showVal val="1"/>
              <c:showCatName val="0"/>
              <c:showSerName val="0"/>
              <c:showPercent val="0"/>
              <c:showBubbleSize val="0"/>
            </c:dLbl>
            <c:dLbl>
              <c:idx val="1"/>
              <c:layout/>
              <c:dLblPos val="inEnd"/>
              <c:showLegendKey val="0"/>
              <c:showVal val="1"/>
              <c:showCatName val="0"/>
              <c:showSerName val="0"/>
              <c:showPercent val="0"/>
              <c:showBubbleSize val="0"/>
            </c:dLbl>
            <c:dLbl>
              <c:idx val="2"/>
              <c:dLblPos val="inEnd"/>
              <c:showLegendKey val="0"/>
              <c:showVal val="1"/>
              <c:showCatName val="0"/>
              <c:showSerName val="0"/>
              <c:showPercent val="0"/>
              <c:showBubbleSize val="0"/>
            </c:dLbl>
            <c:numFmt formatCode="#,##0" sourceLinked="0"/>
            <c:txPr>
              <a:bodyPr/>
              <a:lstStyle/>
              <a:p>
                <a:pPr>
                  <a:defRPr sz="1000" b="1" i="0" baseline="0">
                    <a:solidFill>
                      <a:schemeClr val="bg1"/>
                    </a:solidFill>
                    <a:latin typeface="Arial" panose="020B0604020202020204" pitchFamily="34" charset="0"/>
                    <a:cs typeface="Calibri" pitchFamily="34" charset="0"/>
                  </a:defRPr>
                </a:pPr>
                <a:endParaRPr lang="es-ES"/>
              </a:p>
            </c:txPr>
            <c:dLblPos val="inEnd"/>
            <c:showLegendKey val="0"/>
            <c:showVal val="0"/>
            <c:showCatName val="0"/>
            <c:showSerName val="0"/>
            <c:showPercent val="0"/>
            <c:showBubbleSize val="0"/>
          </c:dLbls>
          <c:cat>
            <c:strRef>
              <c:f>'ppt MC'!$B$10:$B$11</c:f>
              <c:strCache>
                <c:ptCount val="2"/>
                <c:pt idx="0">
                  <c:v>1Q 2015</c:v>
                </c:pt>
                <c:pt idx="1">
                  <c:v>1Q 2016</c:v>
                </c:pt>
              </c:strCache>
            </c:strRef>
          </c:cat>
          <c:val>
            <c:numRef>
              <c:f>'ppt MC'!$C$10:$C$11</c:f>
              <c:numCache>
                <c:formatCode>#.##000;\(#.##000\)</c:formatCode>
                <c:ptCount val="2"/>
                <c:pt idx="0">
                  <c:v>37.934732734920885</c:v>
                </c:pt>
                <c:pt idx="1">
                  <c:v>39.041887799999998</c:v>
                </c:pt>
              </c:numCache>
            </c:numRef>
          </c:val>
        </c:ser>
        <c:dLbls>
          <c:showLegendKey val="0"/>
          <c:showVal val="0"/>
          <c:showCatName val="0"/>
          <c:showSerName val="0"/>
          <c:showPercent val="0"/>
          <c:showBubbleSize val="0"/>
        </c:dLbls>
        <c:gapWidth val="56"/>
        <c:axId val="119649024"/>
        <c:axId val="119650560"/>
      </c:barChart>
      <c:catAx>
        <c:axId val="119649024"/>
        <c:scaling>
          <c:orientation val="minMax"/>
        </c:scaling>
        <c:delete val="0"/>
        <c:axPos val="b"/>
        <c:numFmt formatCode="General" sourceLinked="1"/>
        <c:majorTickMark val="none"/>
        <c:minorTickMark val="none"/>
        <c:tickLblPos val="nextTo"/>
        <c:spPr>
          <a:ln w="15875">
            <a:solidFill>
              <a:srgbClr val="7F7F7F"/>
            </a:solidFill>
          </a:ln>
        </c:spPr>
        <c:txPr>
          <a:bodyPr/>
          <a:lstStyle/>
          <a:p>
            <a:pPr>
              <a:defRPr sz="1000" b="1" i="0" baseline="0">
                <a:solidFill>
                  <a:srgbClr val="606060"/>
                </a:solidFill>
                <a:latin typeface="Arial" panose="020B0604020202020204" pitchFamily="34" charset="0"/>
                <a:cs typeface="Calibri" pitchFamily="34" charset="0"/>
              </a:defRPr>
            </a:pPr>
            <a:endParaRPr lang="es-ES"/>
          </a:p>
        </c:txPr>
        <c:crossAx val="119650560"/>
        <c:crosses val="autoZero"/>
        <c:auto val="1"/>
        <c:lblAlgn val="ctr"/>
        <c:lblOffset val="100"/>
        <c:noMultiLvlLbl val="0"/>
      </c:catAx>
      <c:valAx>
        <c:axId val="119650560"/>
        <c:scaling>
          <c:orientation val="minMax"/>
          <c:min val="20"/>
        </c:scaling>
        <c:delete val="1"/>
        <c:axPos val="l"/>
        <c:numFmt formatCode="#.##000;\(#.##000\)" sourceLinked="1"/>
        <c:majorTickMark val="out"/>
        <c:minorTickMark val="none"/>
        <c:tickLblPos val="nextTo"/>
        <c:crossAx val="119649024"/>
        <c:crosses val="autoZero"/>
        <c:crossBetween val="between"/>
      </c:valAx>
      <c:spPr>
        <a:noFill/>
        <a:ln w="25400">
          <a:noFill/>
        </a:ln>
      </c:spPr>
    </c:plotArea>
    <c:plotVisOnly val="1"/>
    <c:dispBlanksAs val="gap"/>
    <c:showDLblsOverMax val="0"/>
  </c:chart>
  <c:spPr>
    <a:ln>
      <a:noFill/>
    </a:ln>
  </c:spPr>
  <c:txPr>
    <a:bodyPr/>
    <a:lstStyle/>
    <a:p>
      <a:pPr>
        <a:defRPr sz="1800"/>
      </a:pPr>
      <a:endParaRPr lang="es-ES"/>
    </a:p>
  </c:txPr>
  <c:externalData r:id="rId2">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613149512511468"/>
          <c:y val="0.14917726145004634"/>
          <c:w val="0.19797995224991205"/>
          <c:h val="0.73812072623543079"/>
        </c:manualLayout>
      </c:layout>
      <c:pieChart>
        <c:varyColors val="1"/>
        <c:ser>
          <c:idx val="0"/>
          <c:order val="0"/>
          <c:dPt>
            <c:idx val="0"/>
            <c:bubble3D val="0"/>
            <c:spPr>
              <a:solidFill>
                <a:srgbClr val="006D9B"/>
              </a:solidFill>
            </c:spPr>
          </c:dPt>
          <c:dPt>
            <c:idx val="1"/>
            <c:bubble3D val="0"/>
            <c:spPr>
              <a:solidFill>
                <a:srgbClr val="7F7F7F"/>
              </a:solidFill>
            </c:spPr>
          </c:dPt>
          <c:dPt>
            <c:idx val="2"/>
            <c:bubble3D val="0"/>
            <c:spPr>
              <a:solidFill>
                <a:srgbClr val="006D9B">
                  <a:alpha val="60000"/>
                </a:srgbClr>
              </a:solidFill>
            </c:spPr>
          </c:dPt>
          <c:dPt>
            <c:idx val="3"/>
            <c:bubble3D val="0"/>
            <c:spPr>
              <a:solidFill>
                <a:schemeClr val="bg1">
                  <a:lumMod val="75000"/>
                </a:schemeClr>
              </a:solidFill>
            </c:spPr>
          </c:dPt>
          <c:dLbls>
            <c:dLbl>
              <c:idx val="0"/>
              <c:layout>
                <c:manualLayout>
                  <c:x val="-4.6361772476825575E-2"/>
                  <c:y val="0.17442467927392252"/>
                </c:manualLayout>
              </c:layout>
              <c:dLblPos val="bestFit"/>
              <c:showLegendKey val="0"/>
              <c:showVal val="1"/>
              <c:showCatName val="0"/>
              <c:showSerName val="0"/>
              <c:showPercent val="0"/>
              <c:showBubbleSize val="0"/>
            </c:dLbl>
            <c:dLbl>
              <c:idx val="1"/>
              <c:layout>
                <c:manualLayout>
                  <c:x val="-5.902872143854395E-2"/>
                  <c:y val="2.4031997384358354E-3"/>
                </c:manualLayout>
              </c:layout>
              <c:dLblPos val="bestFit"/>
              <c:showLegendKey val="0"/>
              <c:showVal val="1"/>
              <c:showCatName val="0"/>
              <c:showSerName val="0"/>
              <c:showPercent val="0"/>
              <c:showBubbleSize val="0"/>
            </c:dLbl>
            <c:dLbl>
              <c:idx val="3"/>
              <c:layout>
                <c:manualLayout>
                  <c:x val="4.8099615082241223E-3"/>
                  <c:y val="0.21922255070986904"/>
                </c:manualLayout>
              </c:layout>
              <c:dLblPos val="bestFit"/>
              <c:showLegendKey val="0"/>
              <c:showVal val="1"/>
              <c:showCatName val="0"/>
              <c:showSerName val="0"/>
              <c:showPercent val="0"/>
              <c:showBubbleSize val="0"/>
            </c:dLbl>
            <c:txPr>
              <a:bodyPr/>
              <a:lstStyle/>
              <a:p>
                <a:pPr>
                  <a:defRPr sz="1400" b="1">
                    <a:solidFill>
                      <a:schemeClr val="bg1"/>
                    </a:solidFill>
                  </a:defRPr>
                </a:pPr>
                <a:endParaRPr lang="es-ES"/>
              </a:p>
            </c:txPr>
            <c:dLblPos val="ctr"/>
            <c:showLegendKey val="0"/>
            <c:showVal val="1"/>
            <c:showCatName val="0"/>
            <c:showSerName val="0"/>
            <c:showPercent val="0"/>
            <c:showBubbleSize val="0"/>
            <c:showLeaderLines val="1"/>
          </c:dLbls>
          <c:cat>
            <c:strRef>
              <c:f>'ppt MC'!$B$70:$B$73</c:f>
              <c:strCache>
                <c:ptCount val="4"/>
                <c:pt idx="0">
                  <c:v>Audiovisual Production</c:v>
                </c:pt>
                <c:pt idx="1">
                  <c:v>Added Value calls and others</c:v>
                </c:pt>
                <c:pt idx="2">
                  <c:v>Advertising</c:v>
                </c:pt>
                <c:pt idx="3">
                  <c:v>Others </c:v>
                </c:pt>
              </c:strCache>
            </c:strRef>
          </c:cat>
          <c:val>
            <c:numRef>
              <c:f>'ppt MC'!$J$70:$J$73</c:f>
              <c:numCache>
                <c:formatCode>0%</c:formatCode>
                <c:ptCount val="4"/>
                <c:pt idx="0">
                  <c:v>0.15711827755394553</c:v>
                </c:pt>
                <c:pt idx="1">
                  <c:v>0.21735475870692048</c:v>
                </c:pt>
                <c:pt idx="2">
                  <c:v>0.62552696373913397</c:v>
                </c:pt>
              </c:numCache>
            </c:numRef>
          </c:val>
        </c:ser>
        <c:dLbls>
          <c:dLblPos val="ctr"/>
          <c:showLegendKey val="0"/>
          <c:showVal val="1"/>
          <c:showCatName val="0"/>
          <c:showSerName val="0"/>
          <c:showPercent val="0"/>
          <c:showBubbleSize val="0"/>
          <c:showLeaderLines val="1"/>
        </c:dLbls>
        <c:firstSliceAng val="0"/>
      </c:pieChart>
    </c:plotArea>
    <c:plotVisOnly val="1"/>
    <c:dispBlanksAs val="gap"/>
    <c:showDLblsOverMax val="0"/>
  </c:chart>
  <c:spPr>
    <a:noFill/>
    <a:ln>
      <a:noFill/>
    </a:ln>
  </c:spPr>
  <c:txPr>
    <a:bodyPr/>
    <a:lstStyle/>
    <a:p>
      <a:pPr>
        <a:defRPr>
          <a:latin typeface="Arial" panose="020B0604020202020204" pitchFamily="34" charset="0"/>
          <a:cs typeface="Arial" panose="020B0604020202020204" pitchFamily="34" charset="0"/>
        </a:defRPr>
      </a:pPr>
      <a:endParaRPr lang="es-ES"/>
    </a:p>
  </c:txPr>
  <c:externalData r:id="rId2">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45566044608402"/>
          <c:y val="5.8724559283427555E-2"/>
          <c:w val="0.88354413335972082"/>
          <c:h val="0.73108689954370354"/>
        </c:manualLayout>
      </c:layout>
      <c:barChart>
        <c:barDir val="col"/>
        <c:grouping val="clustered"/>
        <c:varyColors val="0"/>
        <c:ser>
          <c:idx val="0"/>
          <c:order val="0"/>
          <c:tx>
            <c:strRef>
              <c:f>'ppt MC'!$D$82</c:f>
              <c:strCache>
                <c:ptCount val="1"/>
              </c:strCache>
            </c:strRef>
          </c:tx>
          <c:spPr>
            <a:scene3d>
              <a:camera prst="orthographicFront"/>
              <a:lightRig rig="threePt" dir="t"/>
            </a:scene3d>
            <a:sp3d/>
          </c:spPr>
          <c:invertIfNegative val="0"/>
          <c:dPt>
            <c:idx val="0"/>
            <c:invertIfNegative val="0"/>
            <c:bubble3D val="0"/>
            <c:spPr>
              <a:solidFill>
                <a:schemeClr val="bg1">
                  <a:lumMod val="50000"/>
                </a:schemeClr>
              </a:solidFill>
              <a:scene3d>
                <a:camera prst="orthographicFront"/>
                <a:lightRig rig="threePt" dir="t"/>
              </a:scene3d>
              <a:sp3d/>
            </c:spPr>
          </c:dPt>
          <c:dPt>
            <c:idx val="1"/>
            <c:invertIfNegative val="0"/>
            <c:bubble3D val="0"/>
            <c:spPr>
              <a:solidFill>
                <a:srgbClr val="006D9B"/>
              </a:solidFill>
              <a:scene3d>
                <a:camera prst="orthographicFront"/>
                <a:lightRig rig="threePt" dir="t"/>
              </a:scene3d>
              <a:sp3d/>
            </c:spPr>
          </c:dPt>
          <c:dPt>
            <c:idx val="2"/>
            <c:invertIfNegative val="0"/>
            <c:bubble3D val="0"/>
            <c:spPr>
              <a:solidFill>
                <a:srgbClr val="006D9B">
                  <a:alpha val="80000"/>
                </a:srgbClr>
              </a:solidFill>
              <a:scene3d>
                <a:camera prst="orthographicFront"/>
                <a:lightRig rig="threePt" dir="t"/>
              </a:scene3d>
              <a:sp3d/>
            </c:spPr>
          </c:dPt>
          <c:dLbls>
            <c:dLbl>
              <c:idx val="0"/>
              <c:layout/>
              <c:dLblPos val="inEnd"/>
              <c:showLegendKey val="0"/>
              <c:showVal val="1"/>
              <c:showCatName val="0"/>
              <c:showSerName val="0"/>
              <c:showPercent val="0"/>
              <c:showBubbleSize val="0"/>
            </c:dLbl>
            <c:dLbl>
              <c:idx val="1"/>
              <c:layout/>
              <c:dLblPos val="inEnd"/>
              <c:showLegendKey val="0"/>
              <c:showVal val="1"/>
              <c:showCatName val="0"/>
              <c:showSerName val="0"/>
              <c:showPercent val="0"/>
              <c:showBubbleSize val="0"/>
            </c:dLbl>
            <c:dLbl>
              <c:idx val="2"/>
              <c:dLblPos val="inEnd"/>
              <c:showLegendKey val="0"/>
              <c:showVal val="1"/>
              <c:showCatName val="0"/>
              <c:showSerName val="0"/>
              <c:showPercent val="0"/>
              <c:showBubbleSize val="0"/>
            </c:dLbl>
            <c:numFmt formatCode="#,##0" sourceLinked="0"/>
            <c:txPr>
              <a:bodyPr/>
              <a:lstStyle/>
              <a:p>
                <a:pPr>
                  <a:defRPr sz="1000" b="1" i="0" baseline="0">
                    <a:solidFill>
                      <a:schemeClr val="bg1"/>
                    </a:solidFill>
                    <a:latin typeface="Arial" panose="020B0604020202020204" pitchFamily="34" charset="0"/>
                    <a:cs typeface="Calibri" pitchFamily="34" charset="0"/>
                  </a:defRPr>
                </a:pPr>
                <a:endParaRPr lang="es-ES"/>
              </a:p>
            </c:txPr>
            <c:dLblPos val="inEnd"/>
            <c:showLegendKey val="0"/>
            <c:showVal val="0"/>
            <c:showCatName val="0"/>
            <c:showSerName val="0"/>
            <c:showPercent val="0"/>
            <c:showBubbleSize val="0"/>
          </c:dLbls>
          <c:cat>
            <c:strRef>
              <c:f>'ppt MC'!$B$83:$B$84</c:f>
              <c:strCache>
                <c:ptCount val="2"/>
                <c:pt idx="0">
                  <c:v>1Q 2015</c:v>
                </c:pt>
                <c:pt idx="1">
                  <c:v>1Q 2016</c:v>
                </c:pt>
              </c:strCache>
            </c:strRef>
          </c:cat>
          <c:val>
            <c:numRef>
              <c:f>'ppt MC'!$C$83:$C$84</c:f>
              <c:numCache>
                <c:formatCode>#.##000;\(#.##000\)</c:formatCode>
                <c:ptCount val="2"/>
                <c:pt idx="0">
                  <c:v>23.729198380000014</c:v>
                </c:pt>
                <c:pt idx="1">
                  <c:v>25.773887879999997</c:v>
                </c:pt>
              </c:numCache>
            </c:numRef>
          </c:val>
        </c:ser>
        <c:dLbls>
          <c:showLegendKey val="0"/>
          <c:showVal val="0"/>
          <c:showCatName val="0"/>
          <c:showSerName val="0"/>
          <c:showPercent val="0"/>
          <c:showBubbleSize val="0"/>
        </c:dLbls>
        <c:gapWidth val="43"/>
        <c:axId val="119704576"/>
        <c:axId val="119706368"/>
      </c:barChart>
      <c:catAx>
        <c:axId val="119704576"/>
        <c:scaling>
          <c:orientation val="minMax"/>
        </c:scaling>
        <c:delete val="0"/>
        <c:axPos val="b"/>
        <c:numFmt formatCode="General" sourceLinked="1"/>
        <c:majorTickMark val="none"/>
        <c:minorTickMark val="none"/>
        <c:tickLblPos val="nextTo"/>
        <c:spPr>
          <a:ln w="15875">
            <a:solidFill>
              <a:srgbClr val="7F7F7F"/>
            </a:solidFill>
          </a:ln>
        </c:spPr>
        <c:txPr>
          <a:bodyPr/>
          <a:lstStyle/>
          <a:p>
            <a:pPr>
              <a:defRPr sz="1000" b="1" i="0" baseline="0">
                <a:solidFill>
                  <a:srgbClr val="606060"/>
                </a:solidFill>
                <a:latin typeface="Arial" panose="020B0604020202020204" pitchFamily="34" charset="0"/>
                <a:cs typeface="Calibri" pitchFamily="34" charset="0"/>
              </a:defRPr>
            </a:pPr>
            <a:endParaRPr lang="es-ES"/>
          </a:p>
        </c:txPr>
        <c:crossAx val="119706368"/>
        <c:crosses val="autoZero"/>
        <c:auto val="1"/>
        <c:lblAlgn val="ctr"/>
        <c:lblOffset val="100"/>
        <c:noMultiLvlLbl val="0"/>
      </c:catAx>
      <c:valAx>
        <c:axId val="119706368"/>
        <c:scaling>
          <c:orientation val="minMax"/>
          <c:min val="10"/>
        </c:scaling>
        <c:delete val="1"/>
        <c:axPos val="l"/>
        <c:numFmt formatCode="#.##000;\(#.##000\)" sourceLinked="1"/>
        <c:majorTickMark val="out"/>
        <c:minorTickMark val="none"/>
        <c:tickLblPos val="nextTo"/>
        <c:crossAx val="119704576"/>
        <c:crosses val="autoZero"/>
        <c:crossBetween val="between"/>
      </c:valAx>
    </c:plotArea>
    <c:plotVisOnly val="1"/>
    <c:dispBlanksAs val="gap"/>
    <c:showDLblsOverMax val="0"/>
  </c:chart>
  <c:spPr>
    <a:ln>
      <a:noFill/>
    </a:ln>
  </c:spPr>
  <c:txPr>
    <a:bodyPr/>
    <a:lstStyle/>
    <a:p>
      <a:pPr>
        <a:defRPr sz="1800"/>
      </a:pPr>
      <a:endParaRPr lang="es-E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45566044608402"/>
          <c:y val="5.8724559283427555E-2"/>
          <c:w val="0.88354413335972082"/>
          <c:h val="0.73108689954370354"/>
        </c:manualLayout>
      </c:layout>
      <c:barChart>
        <c:barDir val="col"/>
        <c:grouping val="clustered"/>
        <c:varyColors val="0"/>
        <c:ser>
          <c:idx val="0"/>
          <c:order val="0"/>
          <c:tx>
            <c:strRef>
              <c:f>'ppt MC'!$C$18</c:f>
              <c:strCache>
                <c:ptCount val="1"/>
                <c:pt idx="0">
                  <c:v>EBITDA</c:v>
                </c:pt>
              </c:strCache>
            </c:strRef>
          </c:tx>
          <c:spPr>
            <a:scene3d>
              <a:camera prst="orthographicFront"/>
              <a:lightRig rig="threePt" dir="t"/>
            </a:scene3d>
            <a:sp3d/>
          </c:spPr>
          <c:invertIfNegative val="0"/>
          <c:dPt>
            <c:idx val="0"/>
            <c:invertIfNegative val="0"/>
            <c:bubble3D val="0"/>
            <c:spPr>
              <a:solidFill>
                <a:schemeClr val="bg1">
                  <a:lumMod val="50000"/>
                </a:schemeClr>
              </a:solidFill>
              <a:scene3d>
                <a:camera prst="orthographicFront"/>
                <a:lightRig rig="threePt" dir="t"/>
              </a:scene3d>
              <a:sp3d/>
            </c:spPr>
          </c:dPt>
          <c:dPt>
            <c:idx val="1"/>
            <c:invertIfNegative val="0"/>
            <c:bubble3D val="0"/>
            <c:spPr>
              <a:solidFill>
                <a:srgbClr val="006D9B"/>
              </a:solidFill>
              <a:scene3d>
                <a:camera prst="orthographicFront"/>
                <a:lightRig rig="threePt" dir="t"/>
              </a:scene3d>
              <a:sp3d/>
            </c:spPr>
          </c:dPt>
          <c:dPt>
            <c:idx val="2"/>
            <c:invertIfNegative val="0"/>
            <c:bubble3D val="0"/>
            <c:spPr>
              <a:solidFill>
                <a:srgbClr val="006D9B">
                  <a:alpha val="80000"/>
                </a:srgbClr>
              </a:solidFill>
              <a:scene3d>
                <a:camera prst="orthographicFront"/>
                <a:lightRig rig="threePt" dir="t"/>
              </a:scene3d>
              <a:sp3d/>
            </c:spPr>
          </c:dPt>
          <c:dLbls>
            <c:dLbl>
              <c:idx val="0"/>
              <c:layout/>
              <c:dLblPos val="inEnd"/>
              <c:showLegendKey val="0"/>
              <c:showVal val="1"/>
              <c:showCatName val="0"/>
              <c:showSerName val="0"/>
              <c:showPercent val="0"/>
              <c:showBubbleSize val="0"/>
            </c:dLbl>
            <c:dLbl>
              <c:idx val="1"/>
              <c:layout/>
              <c:dLblPos val="inEnd"/>
              <c:showLegendKey val="0"/>
              <c:showVal val="1"/>
              <c:showCatName val="0"/>
              <c:showSerName val="0"/>
              <c:showPercent val="0"/>
              <c:showBubbleSize val="0"/>
            </c:dLbl>
            <c:dLbl>
              <c:idx val="2"/>
              <c:dLblPos val="inEnd"/>
              <c:showLegendKey val="0"/>
              <c:showVal val="1"/>
              <c:showCatName val="0"/>
              <c:showSerName val="0"/>
              <c:showPercent val="0"/>
              <c:showBubbleSize val="0"/>
            </c:dLbl>
            <c:numFmt formatCode="#,##0" sourceLinked="0"/>
            <c:txPr>
              <a:bodyPr/>
              <a:lstStyle/>
              <a:p>
                <a:pPr>
                  <a:defRPr sz="1000" b="1" i="0" baseline="0">
                    <a:solidFill>
                      <a:schemeClr val="bg1"/>
                    </a:solidFill>
                    <a:latin typeface="Arial" panose="020B0604020202020204" pitchFamily="34" charset="0"/>
                    <a:cs typeface="Calibri" pitchFamily="34" charset="0"/>
                  </a:defRPr>
                </a:pPr>
                <a:endParaRPr lang="es-ES"/>
              </a:p>
            </c:txPr>
            <c:dLblPos val="inEnd"/>
            <c:showLegendKey val="0"/>
            <c:showVal val="0"/>
            <c:showCatName val="0"/>
            <c:showSerName val="0"/>
            <c:showPercent val="0"/>
            <c:showBubbleSize val="0"/>
          </c:dLbls>
          <c:cat>
            <c:strRef>
              <c:f>'ppt MC'!$B$19:$B$20</c:f>
              <c:strCache>
                <c:ptCount val="2"/>
                <c:pt idx="0">
                  <c:v>1Q 2015</c:v>
                </c:pt>
                <c:pt idx="1">
                  <c:v>1Q 2016</c:v>
                </c:pt>
              </c:strCache>
            </c:strRef>
          </c:cat>
          <c:val>
            <c:numRef>
              <c:f>'ppt MC'!$C$19:$C$20</c:f>
              <c:numCache>
                <c:formatCode>#.##000;\(#.##000\)</c:formatCode>
                <c:ptCount val="2"/>
                <c:pt idx="0">
                  <c:v>6.1753529800676077</c:v>
                </c:pt>
                <c:pt idx="1">
                  <c:v>6.1560229868540501</c:v>
                </c:pt>
              </c:numCache>
            </c:numRef>
          </c:val>
        </c:ser>
        <c:dLbls>
          <c:showLegendKey val="0"/>
          <c:showVal val="0"/>
          <c:showCatName val="0"/>
          <c:showSerName val="0"/>
          <c:showPercent val="0"/>
          <c:showBubbleSize val="0"/>
        </c:dLbls>
        <c:gapWidth val="32"/>
        <c:axId val="119760768"/>
        <c:axId val="119762304"/>
      </c:barChart>
      <c:catAx>
        <c:axId val="119760768"/>
        <c:scaling>
          <c:orientation val="minMax"/>
        </c:scaling>
        <c:delete val="0"/>
        <c:axPos val="b"/>
        <c:numFmt formatCode="General" sourceLinked="1"/>
        <c:majorTickMark val="none"/>
        <c:minorTickMark val="none"/>
        <c:tickLblPos val="nextTo"/>
        <c:spPr>
          <a:ln w="15875">
            <a:solidFill>
              <a:srgbClr val="7F7F7F"/>
            </a:solidFill>
          </a:ln>
        </c:spPr>
        <c:txPr>
          <a:bodyPr/>
          <a:lstStyle/>
          <a:p>
            <a:pPr>
              <a:defRPr sz="1000" b="1" i="0" baseline="0">
                <a:solidFill>
                  <a:srgbClr val="606060"/>
                </a:solidFill>
                <a:latin typeface="Arial" panose="020B0604020202020204" pitchFamily="34" charset="0"/>
                <a:cs typeface="Calibri" pitchFamily="34" charset="0"/>
              </a:defRPr>
            </a:pPr>
            <a:endParaRPr lang="es-ES"/>
          </a:p>
        </c:txPr>
        <c:crossAx val="119762304"/>
        <c:crosses val="autoZero"/>
        <c:auto val="1"/>
        <c:lblAlgn val="ctr"/>
        <c:lblOffset val="100"/>
        <c:noMultiLvlLbl val="0"/>
      </c:catAx>
      <c:valAx>
        <c:axId val="119762304"/>
        <c:scaling>
          <c:orientation val="minMax"/>
          <c:max val="10"/>
          <c:min val="0"/>
        </c:scaling>
        <c:delete val="1"/>
        <c:axPos val="l"/>
        <c:numFmt formatCode="#.##000;\(#.##000\)" sourceLinked="1"/>
        <c:majorTickMark val="out"/>
        <c:minorTickMark val="none"/>
        <c:tickLblPos val="nextTo"/>
        <c:crossAx val="119760768"/>
        <c:crosses val="autoZero"/>
        <c:crossBetween val="between"/>
      </c:valAx>
    </c:plotArea>
    <c:plotVisOnly val="1"/>
    <c:dispBlanksAs val="gap"/>
    <c:showDLblsOverMax val="0"/>
  </c:chart>
  <c:spPr>
    <a:ln>
      <a:noFill/>
    </a:ln>
  </c:spPr>
  <c:txPr>
    <a:bodyPr/>
    <a:lstStyle/>
    <a:p>
      <a:pPr>
        <a:defRPr sz="1800"/>
      </a:pPr>
      <a:endParaRPr lang="es-E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1.7381656584961176E-2"/>
          <c:y val="0.13426874284985285"/>
          <c:w val="0.97259555176537005"/>
          <c:h val="0.70502864283415434"/>
        </c:manualLayout>
      </c:layout>
      <c:barChart>
        <c:barDir val="col"/>
        <c:grouping val="clustered"/>
        <c:varyColors val="0"/>
        <c:ser>
          <c:idx val="0"/>
          <c:order val="0"/>
          <c:spPr>
            <a:solidFill>
              <a:srgbClr val="595959"/>
            </a:solidFill>
          </c:spPr>
          <c:invertIfNegative val="0"/>
          <c:dPt>
            <c:idx val="0"/>
            <c:invertIfNegative val="0"/>
            <c:bubble3D val="0"/>
          </c:dPt>
          <c:dPt>
            <c:idx val="1"/>
            <c:invertIfNegative val="0"/>
            <c:bubble3D val="0"/>
            <c:spPr>
              <a:solidFill>
                <a:srgbClr val="006D9B"/>
              </a:solidFill>
            </c:spPr>
          </c:dPt>
          <c:dPt>
            <c:idx val="2"/>
            <c:invertIfNegative val="0"/>
            <c:bubble3D val="0"/>
          </c:dPt>
          <c:dPt>
            <c:idx val="4"/>
            <c:invertIfNegative val="0"/>
            <c:bubble3D val="0"/>
          </c:dPt>
          <c:dPt>
            <c:idx val="8"/>
            <c:invertIfNegative val="0"/>
            <c:bubble3D val="0"/>
            <c:spPr>
              <a:solidFill>
                <a:srgbClr val="006D9B"/>
              </a:solidFill>
            </c:spPr>
          </c:dPt>
          <c:dLbls>
            <c:dLbl>
              <c:idx val="0"/>
              <c:layout>
                <c:manualLayout>
                  <c:x val="-6.0913695844966491E-3"/>
                  <c:y val="0.14406245705331164"/>
                </c:manualLayout>
              </c:layout>
              <c:dLblPos val="outEnd"/>
              <c:showLegendKey val="0"/>
              <c:showVal val="1"/>
              <c:showCatName val="0"/>
              <c:showSerName val="0"/>
              <c:showPercent val="0"/>
              <c:showBubbleSize val="0"/>
            </c:dLbl>
            <c:txPr>
              <a:bodyPr/>
              <a:lstStyle/>
              <a:p>
                <a:pPr>
                  <a:defRPr b="1">
                    <a:solidFill>
                      <a:schemeClr val="bg1"/>
                    </a:solidFill>
                    <a:latin typeface="Arial" panose="020B0604020202020204" pitchFamily="34" charset="0"/>
                    <a:cs typeface="Arial" panose="020B0604020202020204" pitchFamily="34" charset="0"/>
                  </a:defRPr>
                </a:pPr>
                <a:endParaRPr lang="es-ES"/>
              </a:p>
            </c:txPr>
            <c:dLblPos val="inEnd"/>
            <c:showLegendKey val="0"/>
            <c:showVal val="1"/>
            <c:showCatName val="0"/>
            <c:showSerName val="0"/>
            <c:showPercent val="0"/>
            <c:showBubbleSize val="0"/>
            <c:showLeaderLines val="0"/>
          </c:dLbls>
          <c:cat>
            <c:strRef>
              <c:f>DIGITAL_TRANSF_PUBLI_CF!$B$39:$B$40</c:f>
              <c:strCache>
                <c:ptCount val="2"/>
                <c:pt idx="0">
                  <c:v>1Q 2015</c:v>
                </c:pt>
                <c:pt idx="1">
                  <c:v>1Q 2016</c:v>
                </c:pt>
              </c:strCache>
            </c:strRef>
          </c:cat>
          <c:val>
            <c:numRef>
              <c:f>DIGITAL_TRANSF_PUBLI_CF!$C$39:$C$40</c:f>
              <c:numCache>
                <c:formatCode>#,##0</c:formatCode>
                <c:ptCount val="2"/>
                <c:pt idx="0">
                  <c:v>56.271000000000001</c:v>
                </c:pt>
                <c:pt idx="1">
                  <c:v>68.434204899207259</c:v>
                </c:pt>
              </c:numCache>
            </c:numRef>
          </c:val>
        </c:ser>
        <c:dLbls>
          <c:showLegendKey val="0"/>
          <c:showVal val="0"/>
          <c:showCatName val="0"/>
          <c:showSerName val="0"/>
          <c:showPercent val="0"/>
          <c:showBubbleSize val="0"/>
        </c:dLbls>
        <c:gapWidth val="81"/>
        <c:overlap val="-5"/>
        <c:axId val="111742336"/>
        <c:axId val="111780992"/>
      </c:barChart>
      <c:catAx>
        <c:axId val="111742336"/>
        <c:scaling>
          <c:orientation val="minMax"/>
        </c:scaling>
        <c:delete val="0"/>
        <c:axPos val="b"/>
        <c:numFmt formatCode="General" sourceLinked="1"/>
        <c:majorTickMark val="out"/>
        <c:minorTickMark val="none"/>
        <c:tickLblPos val="nextTo"/>
        <c:spPr>
          <a:ln>
            <a:solidFill>
              <a:schemeClr val="tx1">
                <a:lumMod val="85000"/>
                <a:lumOff val="15000"/>
              </a:schemeClr>
            </a:solidFill>
          </a:ln>
        </c:spPr>
        <c:txPr>
          <a:bodyPr/>
          <a:lstStyle/>
          <a:p>
            <a:pPr>
              <a:defRPr b="1">
                <a:solidFill>
                  <a:schemeClr val="tx1">
                    <a:lumMod val="65000"/>
                    <a:lumOff val="35000"/>
                  </a:schemeClr>
                </a:solidFill>
                <a:latin typeface="Arial" panose="020B0604020202020204" pitchFamily="34" charset="0"/>
                <a:cs typeface="Arial" panose="020B0604020202020204" pitchFamily="34" charset="0"/>
              </a:defRPr>
            </a:pPr>
            <a:endParaRPr lang="es-ES"/>
          </a:p>
        </c:txPr>
        <c:crossAx val="111780992"/>
        <c:crosses val="autoZero"/>
        <c:auto val="1"/>
        <c:lblAlgn val="ctr"/>
        <c:lblOffset val="100"/>
        <c:noMultiLvlLbl val="0"/>
      </c:catAx>
      <c:valAx>
        <c:axId val="111780992"/>
        <c:scaling>
          <c:orientation val="minMax"/>
        </c:scaling>
        <c:delete val="1"/>
        <c:axPos val="l"/>
        <c:numFmt formatCode="#,##0" sourceLinked="1"/>
        <c:majorTickMark val="out"/>
        <c:minorTickMark val="none"/>
        <c:tickLblPos val="nextTo"/>
        <c:crossAx val="111742336"/>
        <c:crosses val="autoZero"/>
        <c:crossBetween val="between"/>
      </c:valAx>
    </c:plotArea>
    <c:plotVisOnly val="1"/>
    <c:dispBlanksAs val="gap"/>
    <c:showDLblsOverMax val="0"/>
  </c:chart>
  <c:spPr>
    <a:ln>
      <a:noFill/>
    </a:ln>
  </c:spPr>
  <c:externalData r:id="rId2">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6188108728659782E-2"/>
          <c:y val="0.12396392231311468"/>
          <c:w val="0.2861645773926354"/>
          <c:h val="0.67512198584723004"/>
        </c:manualLayout>
      </c:layout>
      <c:pieChart>
        <c:varyColors val="1"/>
        <c:ser>
          <c:idx val="0"/>
          <c:order val="0"/>
          <c:dPt>
            <c:idx val="0"/>
            <c:bubble3D val="0"/>
            <c:spPr>
              <a:solidFill>
                <a:srgbClr val="006D9B"/>
              </a:solidFill>
            </c:spPr>
          </c:dPt>
          <c:dPt>
            <c:idx val="1"/>
            <c:bubble3D val="0"/>
            <c:spPr>
              <a:solidFill>
                <a:srgbClr val="7F7F7F"/>
              </a:solidFill>
            </c:spPr>
          </c:dPt>
          <c:dPt>
            <c:idx val="2"/>
            <c:bubble3D val="0"/>
            <c:spPr>
              <a:solidFill>
                <a:srgbClr val="006D9B">
                  <a:alpha val="60000"/>
                </a:srgbClr>
              </a:solidFill>
            </c:spPr>
          </c:dPt>
          <c:dPt>
            <c:idx val="3"/>
            <c:bubble3D val="0"/>
            <c:spPr>
              <a:solidFill>
                <a:schemeClr val="bg1">
                  <a:lumMod val="75000"/>
                </a:schemeClr>
              </a:solidFill>
            </c:spPr>
          </c:dPt>
          <c:dLbls>
            <c:dLbl>
              <c:idx val="0"/>
              <c:layout>
                <c:manualLayout>
                  <c:x val="-4.6361772476825575E-2"/>
                  <c:y val="0.17442467927392252"/>
                </c:manualLayout>
              </c:layout>
              <c:dLblPos val="bestFit"/>
              <c:showLegendKey val="0"/>
              <c:showVal val="1"/>
              <c:showCatName val="0"/>
              <c:showSerName val="0"/>
              <c:showPercent val="0"/>
              <c:showBubbleSize val="0"/>
            </c:dLbl>
            <c:dLbl>
              <c:idx val="1"/>
              <c:layout>
                <c:manualLayout>
                  <c:x val="-0.10802021226036614"/>
                  <c:y val="2.4030859245419188E-3"/>
                </c:manualLayout>
              </c:layout>
              <c:dLblPos val="bestFit"/>
              <c:showLegendKey val="0"/>
              <c:showVal val="1"/>
              <c:showCatName val="0"/>
              <c:showSerName val="0"/>
              <c:showPercent val="0"/>
              <c:showBubbleSize val="0"/>
            </c:dLbl>
            <c:dLbl>
              <c:idx val="3"/>
              <c:layout>
                <c:manualLayout>
                  <c:x val="-4.2729783264761336E-3"/>
                  <c:y val="0.16361699329939261"/>
                </c:manualLayout>
              </c:layout>
              <c:dLblPos val="bestFit"/>
              <c:showLegendKey val="0"/>
              <c:showVal val="1"/>
              <c:showCatName val="0"/>
              <c:showSerName val="0"/>
              <c:showPercent val="0"/>
              <c:showBubbleSize val="0"/>
            </c:dLbl>
            <c:txPr>
              <a:bodyPr/>
              <a:lstStyle/>
              <a:p>
                <a:pPr>
                  <a:defRPr sz="1400" b="1">
                    <a:solidFill>
                      <a:schemeClr val="bg1"/>
                    </a:solidFill>
                  </a:defRPr>
                </a:pPr>
                <a:endParaRPr lang="es-ES"/>
              </a:p>
            </c:txPr>
            <c:dLblPos val="ctr"/>
            <c:showLegendKey val="0"/>
            <c:showVal val="1"/>
            <c:showCatName val="0"/>
            <c:showSerName val="0"/>
            <c:showPercent val="0"/>
            <c:showBubbleSize val="0"/>
            <c:showLeaderLines val="1"/>
          </c:dLbls>
          <c:cat>
            <c:strRef>
              <c:f>'ppt MC'!$B$70:$B$73</c:f>
              <c:strCache>
                <c:ptCount val="4"/>
                <c:pt idx="0">
                  <c:v>Audiovisual Production</c:v>
                </c:pt>
                <c:pt idx="1">
                  <c:v>Added Value calls and others</c:v>
                </c:pt>
                <c:pt idx="2">
                  <c:v>Advertising</c:v>
                </c:pt>
                <c:pt idx="3">
                  <c:v>Others </c:v>
                </c:pt>
              </c:strCache>
            </c:strRef>
          </c:cat>
          <c:val>
            <c:numRef>
              <c:f>'ppt MC'!$I$70:$I$73</c:f>
              <c:numCache>
                <c:formatCode>0%</c:formatCode>
                <c:ptCount val="4"/>
                <c:pt idx="0">
                  <c:v>0.18646692463472525</c:v>
                </c:pt>
                <c:pt idx="1">
                  <c:v>0.15337319754297338</c:v>
                </c:pt>
                <c:pt idx="2">
                  <c:v>0.66015987782230146</c:v>
                </c:pt>
              </c:numCache>
            </c:numRef>
          </c:val>
        </c:ser>
        <c:dLbls>
          <c:dLblPos val="ctr"/>
          <c:showLegendKey val="0"/>
          <c:showVal val="1"/>
          <c:showCatName val="0"/>
          <c:showSerName val="0"/>
          <c:showPercent val="0"/>
          <c:showBubbleSize val="0"/>
          <c:showLeaderLines val="1"/>
        </c:dLbls>
        <c:firstSliceAng val="0"/>
      </c:pieChart>
    </c:plotArea>
    <c:legend>
      <c:legendPos val="b"/>
      <c:legendEntry>
        <c:idx val="3"/>
        <c:delete val="1"/>
      </c:legendEntry>
      <c:layout>
        <c:manualLayout>
          <c:xMode val="edge"/>
          <c:yMode val="edge"/>
          <c:x val="2.3054730029996664E-2"/>
          <c:y val="0.85515821642880763"/>
          <c:w val="0.89999992284807862"/>
          <c:h val="9.8609340864610387E-2"/>
        </c:manualLayout>
      </c:layout>
      <c:overlay val="0"/>
      <c:txPr>
        <a:bodyPr/>
        <a:lstStyle/>
        <a:p>
          <a:pPr>
            <a:defRPr>
              <a:solidFill>
                <a:schemeClr val="tx1">
                  <a:lumMod val="75000"/>
                  <a:lumOff val="25000"/>
                </a:schemeClr>
              </a:solidFill>
            </a:defRPr>
          </a:pPr>
          <a:endParaRPr lang="es-ES"/>
        </a:p>
      </c:txPr>
    </c:legend>
    <c:plotVisOnly val="1"/>
    <c:dispBlanksAs val="gap"/>
    <c:showDLblsOverMax val="0"/>
  </c:chart>
  <c:spPr>
    <a:noFill/>
    <a:ln>
      <a:noFill/>
    </a:ln>
  </c:spPr>
  <c:txPr>
    <a:bodyPr/>
    <a:lstStyle/>
    <a:p>
      <a:pPr>
        <a:defRPr>
          <a:latin typeface="Arial" panose="020B0604020202020204" pitchFamily="34" charset="0"/>
          <a:cs typeface="Arial" panose="020B0604020202020204" pitchFamily="34" charset="0"/>
        </a:defRPr>
      </a:pPr>
      <a:endParaRPr lang="es-ES"/>
    </a:p>
  </c:txPr>
  <c:externalData r:id="rId2">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006D9B"/>
            </a:solidFill>
          </c:spPr>
          <c:invertIfNegative val="0"/>
          <c:dPt>
            <c:idx val="0"/>
            <c:invertIfNegative val="0"/>
            <c:bubble3D val="0"/>
            <c:spPr>
              <a:solidFill>
                <a:schemeClr val="tx1">
                  <a:lumMod val="65000"/>
                  <a:lumOff val="35000"/>
                </a:schemeClr>
              </a:solidFill>
            </c:spPr>
          </c:dPt>
          <c:dPt>
            <c:idx val="1"/>
            <c:invertIfNegative val="0"/>
            <c:bubble3D val="0"/>
            <c:spPr>
              <a:solidFill>
                <a:schemeClr val="bg1">
                  <a:lumMod val="50000"/>
                </a:schemeClr>
              </a:solidFill>
            </c:spPr>
          </c:dPt>
          <c:dPt>
            <c:idx val="2"/>
            <c:invertIfNegative val="0"/>
            <c:bubble3D val="0"/>
            <c:spPr>
              <a:solidFill>
                <a:schemeClr val="bg1">
                  <a:lumMod val="50000"/>
                </a:schemeClr>
              </a:solidFill>
            </c:spPr>
          </c:dPt>
          <c:dPt>
            <c:idx val="3"/>
            <c:invertIfNegative val="0"/>
            <c:bubble3D val="0"/>
            <c:spPr>
              <a:solidFill>
                <a:srgbClr val="7F7F7F"/>
              </a:solidFill>
            </c:spPr>
          </c:dPt>
          <c:dPt>
            <c:idx val="4"/>
            <c:invertIfNegative val="0"/>
            <c:bubble3D val="0"/>
            <c:spPr>
              <a:solidFill>
                <a:schemeClr val="tx1">
                  <a:lumMod val="50000"/>
                  <a:lumOff val="50000"/>
                </a:schemeClr>
              </a:solidFill>
            </c:spPr>
          </c:dPt>
          <c:dLbls>
            <c:txPr>
              <a:bodyPr/>
              <a:lstStyle/>
              <a:p>
                <a:pPr>
                  <a:defRPr sz="1200" b="1">
                    <a:solidFill>
                      <a:schemeClr val="bg1"/>
                    </a:solidFill>
                    <a:latin typeface="Arial" panose="020B0604020202020204" pitchFamily="34" charset="0"/>
                    <a:cs typeface="Arial" panose="020B0604020202020204" pitchFamily="34" charset="0"/>
                  </a:defRPr>
                </a:pPr>
                <a:endParaRPr lang="es-ES"/>
              </a:p>
            </c:txPr>
            <c:dLblPos val="inEnd"/>
            <c:showLegendKey val="0"/>
            <c:showVal val="1"/>
            <c:showCatName val="0"/>
            <c:showSerName val="0"/>
            <c:showPercent val="0"/>
            <c:showBubbleSize val="0"/>
            <c:showLeaderLines val="0"/>
          </c:dLbls>
          <c:cat>
            <c:strRef>
              <c:f>DIGITAL_TRANSF_PUBLI_CF!$B$7:$B$12</c:f>
              <c:strCache>
                <c:ptCount val="6"/>
                <c:pt idx="0">
                  <c:v>2008</c:v>
                </c:pt>
                <c:pt idx="1">
                  <c:v>2011</c:v>
                </c:pt>
                <c:pt idx="2">
                  <c:v>2013</c:v>
                </c:pt>
                <c:pt idx="3">
                  <c:v>2014</c:v>
                </c:pt>
                <c:pt idx="4">
                  <c:v>2015</c:v>
                </c:pt>
                <c:pt idx="5">
                  <c:v>1Q 2016</c:v>
                </c:pt>
              </c:strCache>
            </c:strRef>
          </c:cat>
          <c:val>
            <c:numRef>
              <c:f>DIGITAL_TRANSF_PUBLI_CF!$C$7:$C$12</c:f>
              <c:numCache>
                <c:formatCode>#,##0</c:formatCode>
                <c:ptCount val="6"/>
                <c:pt idx="0">
                  <c:v>5044</c:v>
                </c:pt>
                <c:pt idx="1">
                  <c:v>3245</c:v>
                </c:pt>
                <c:pt idx="2">
                  <c:v>3118</c:v>
                </c:pt>
                <c:pt idx="3">
                  <c:v>2582</c:v>
                </c:pt>
                <c:pt idx="4">
                  <c:v>1660</c:v>
                </c:pt>
                <c:pt idx="5">
                  <c:v>1612</c:v>
                </c:pt>
              </c:numCache>
            </c:numRef>
          </c:val>
        </c:ser>
        <c:dLbls>
          <c:showLegendKey val="0"/>
          <c:showVal val="0"/>
          <c:showCatName val="0"/>
          <c:showSerName val="0"/>
          <c:showPercent val="0"/>
          <c:showBubbleSize val="0"/>
        </c:dLbls>
        <c:gapWidth val="81"/>
        <c:overlap val="-5"/>
        <c:axId val="119361920"/>
        <c:axId val="119363456"/>
      </c:barChart>
      <c:catAx>
        <c:axId val="119361920"/>
        <c:scaling>
          <c:orientation val="minMax"/>
        </c:scaling>
        <c:delete val="0"/>
        <c:axPos val="b"/>
        <c:numFmt formatCode="General" sourceLinked="1"/>
        <c:majorTickMark val="out"/>
        <c:minorTickMark val="none"/>
        <c:tickLblPos val="nextTo"/>
        <c:spPr>
          <a:ln>
            <a:solidFill>
              <a:schemeClr val="tx1">
                <a:lumMod val="65000"/>
                <a:lumOff val="35000"/>
              </a:schemeClr>
            </a:solidFill>
          </a:ln>
        </c:spPr>
        <c:txPr>
          <a:bodyPr/>
          <a:lstStyle/>
          <a:p>
            <a:pPr>
              <a:defRPr sz="800" b="1">
                <a:solidFill>
                  <a:schemeClr val="tx1">
                    <a:lumMod val="65000"/>
                    <a:lumOff val="35000"/>
                  </a:schemeClr>
                </a:solidFill>
                <a:latin typeface="Arial" panose="020B0604020202020204" pitchFamily="34" charset="0"/>
                <a:cs typeface="Arial" panose="020B0604020202020204" pitchFamily="34" charset="0"/>
              </a:defRPr>
            </a:pPr>
            <a:endParaRPr lang="es-ES"/>
          </a:p>
        </c:txPr>
        <c:crossAx val="119363456"/>
        <c:crosses val="autoZero"/>
        <c:auto val="1"/>
        <c:lblAlgn val="ctr"/>
        <c:lblOffset val="100"/>
        <c:noMultiLvlLbl val="0"/>
      </c:catAx>
      <c:valAx>
        <c:axId val="119363456"/>
        <c:scaling>
          <c:orientation val="minMax"/>
        </c:scaling>
        <c:delete val="1"/>
        <c:axPos val="l"/>
        <c:numFmt formatCode="#,##0" sourceLinked="1"/>
        <c:majorTickMark val="out"/>
        <c:minorTickMark val="none"/>
        <c:tickLblPos val="nextTo"/>
        <c:crossAx val="119361920"/>
        <c:crosses val="autoZero"/>
        <c:crossBetween val="between"/>
      </c:valAx>
      <c:spPr>
        <a:noFill/>
      </c:spPr>
    </c:plotArea>
    <c:plotVisOnly val="1"/>
    <c:dispBlanksAs val="gap"/>
    <c:showDLblsOverMax val="0"/>
  </c:chart>
  <c:spPr>
    <a:noFill/>
    <a:ln>
      <a:noFill/>
    </a:ln>
  </c:sp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6499612137491116E-3"/>
          <c:y val="2.1604940896877235E-2"/>
          <c:w val="0.97945582250939667"/>
          <c:h val="0.86818711794954728"/>
        </c:manualLayout>
      </c:layout>
      <c:barChart>
        <c:barDir val="col"/>
        <c:grouping val="stacked"/>
        <c:varyColors val="0"/>
        <c:ser>
          <c:idx val="0"/>
          <c:order val="0"/>
          <c:invertIfNegative val="0"/>
          <c:dPt>
            <c:idx val="0"/>
            <c:invertIfNegative val="0"/>
            <c:bubble3D val="0"/>
            <c:spPr>
              <a:solidFill>
                <a:srgbClr val="006D9B"/>
              </a:solidFill>
            </c:spPr>
          </c:dPt>
          <c:dPt>
            <c:idx val="1"/>
            <c:invertIfNegative val="0"/>
            <c:bubble3D val="0"/>
            <c:spPr>
              <a:noFill/>
            </c:spPr>
          </c:dPt>
          <c:dPt>
            <c:idx val="2"/>
            <c:invertIfNegative val="0"/>
            <c:bubble3D val="0"/>
            <c:spPr>
              <a:noFill/>
            </c:spPr>
          </c:dPt>
          <c:dPt>
            <c:idx val="3"/>
            <c:invertIfNegative val="0"/>
            <c:bubble3D val="0"/>
            <c:spPr>
              <a:solidFill>
                <a:schemeClr val="bg1"/>
              </a:solidFill>
            </c:spPr>
          </c:dPt>
          <c:dPt>
            <c:idx val="4"/>
            <c:invertIfNegative val="0"/>
            <c:bubble3D val="0"/>
            <c:spPr>
              <a:noFill/>
            </c:spPr>
          </c:dPt>
          <c:dPt>
            <c:idx val="5"/>
            <c:invertIfNegative val="0"/>
            <c:bubble3D val="0"/>
            <c:spPr>
              <a:noFill/>
            </c:spPr>
          </c:dPt>
          <c:dPt>
            <c:idx val="6"/>
            <c:invertIfNegative val="0"/>
            <c:bubble3D val="0"/>
            <c:spPr>
              <a:noFill/>
            </c:spPr>
          </c:dPt>
          <c:dPt>
            <c:idx val="7"/>
            <c:invertIfNegative val="0"/>
            <c:bubble3D val="0"/>
            <c:spPr>
              <a:solidFill>
                <a:srgbClr val="006D9B"/>
              </a:solidFill>
            </c:spPr>
          </c:dPt>
          <c:cat>
            <c:strRef>
              <c:f>operating_cashflow!$D$1:$K$1</c:f>
              <c:strCache>
                <c:ptCount val="8"/>
                <c:pt idx="0">
                  <c:v>EBITDA (ex Redundancies-ex provisions)</c:v>
                </c:pt>
                <c:pt idx="1">
                  <c:v>Chg. WC</c:v>
                </c:pt>
                <c:pt idx="2">
                  <c:v>Redundancies</c:v>
                </c:pt>
                <c:pt idx="3">
                  <c:v>Taxes</c:v>
                </c:pt>
                <c:pt idx="4">
                  <c:v>Others</c:v>
                </c:pt>
                <c:pt idx="5">
                  <c:v>Operating Cashflow</c:v>
                </c:pt>
                <c:pt idx="6">
                  <c:v>Capex</c:v>
                </c:pt>
                <c:pt idx="7">
                  <c:v>Cashflow before financing</c:v>
                </c:pt>
              </c:strCache>
            </c:strRef>
          </c:cat>
          <c:val>
            <c:numRef>
              <c:f>operating_cashflow!$D$2:$K$2</c:f>
              <c:numCache>
                <c:formatCode>#,##0</c:formatCode>
                <c:ptCount val="8"/>
                <c:pt idx="0">
                  <c:v>61.8</c:v>
                </c:pt>
                <c:pt idx="1">
                  <c:v>62</c:v>
                </c:pt>
                <c:pt idx="2">
                  <c:v>68</c:v>
                </c:pt>
                <c:pt idx="3">
                  <c:v>62</c:v>
                </c:pt>
                <c:pt idx="4">
                  <c:v>62.400000000000006</c:v>
                </c:pt>
                <c:pt idx="5">
                  <c:v>0</c:v>
                </c:pt>
                <c:pt idx="6">
                  <c:v>51.3</c:v>
                </c:pt>
                <c:pt idx="7">
                  <c:v>51.3</c:v>
                </c:pt>
              </c:numCache>
            </c:numRef>
          </c:val>
        </c:ser>
        <c:ser>
          <c:idx val="1"/>
          <c:order val="1"/>
          <c:invertIfNegative val="0"/>
          <c:dPt>
            <c:idx val="1"/>
            <c:invertIfNegative val="0"/>
            <c:bubble3D val="0"/>
            <c:spPr>
              <a:solidFill>
                <a:schemeClr val="bg1">
                  <a:lumMod val="50000"/>
                </a:schemeClr>
              </a:solidFill>
            </c:spPr>
          </c:dPt>
          <c:dPt>
            <c:idx val="2"/>
            <c:invertIfNegative val="0"/>
            <c:bubble3D val="0"/>
            <c:spPr>
              <a:solidFill>
                <a:schemeClr val="bg1">
                  <a:lumMod val="50000"/>
                </a:schemeClr>
              </a:solidFill>
            </c:spPr>
          </c:dPt>
          <c:dPt>
            <c:idx val="3"/>
            <c:invertIfNegative val="0"/>
            <c:bubble3D val="0"/>
            <c:spPr>
              <a:solidFill>
                <a:schemeClr val="tx1">
                  <a:lumMod val="50000"/>
                  <a:lumOff val="50000"/>
                </a:schemeClr>
              </a:solidFill>
            </c:spPr>
          </c:dPt>
          <c:dPt>
            <c:idx val="4"/>
            <c:invertIfNegative val="0"/>
            <c:bubble3D val="0"/>
            <c:spPr>
              <a:solidFill>
                <a:schemeClr val="bg1">
                  <a:lumMod val="50000"/>
                </a:schemeClr>
              </a:solidFill>
            </c:spPr>
          </c:dPt>
          <c:dPt>
            <c:idx val="5"/>
            <c:invertIfNegative val="0"/>
            <c:bubble3D val="0"/>
            <c:spPr>
              <a:solidFill>
                <a:srgbClr val="006D9B">
                  <a:alpha val="60000"/>
                </a:srgbClr>
              </a:solidFill>
            </c:spPr>
          </c:dPt>
          <c:dPt>
            <c:idx val="6"/>
            <c:invertIfNegative val="0"/>
            <c:bubble3D val="0"/>
            <c:spPr>
              <a:solidFill>
                <a:schemeClr val="tx1">
                  <a:lumMod val="50000"/>
                  <a:lumOff val="50000"/>
                </a:schemeClr>
              </a:solidFill>
            </c:spPr>
          </c:dPt>
          <c:dPt>
            <c:idx val="7"/>
            <c:invertIfNegative val="0"/>
            <c:bubble3D val="0"/>
            <c:spPr>
              <a:noFill/>
            </c:spPr>
          </c:dPt>
          <c:dLbls>
            <c:dLbl>
              <c:idx val="1"/>
              <c:layout>
                <c:manualLayout>
                  <c:x val="-2.9033668081619815E-3"/>
                  <c:y val="-7.8961993601855008E-3"/>
                </c:manualLayout>
              </c:layout>
              <c:tx>
                <c:rich>
                  <a:bodyPr/>
                  <a:lstStyle/>
                  <a:p>
                    <a:r>
                      <a:rPr lang="en-US" sz="1200" dirty="0" smtClean="0"/>
                      <a:t>10</a:t>
                    </a:r>
                    <a:endParaRPr lang="en-US" dirty="0"/>
                  </a:p>
                </c:rich>
              </c:tx>
              <c:dLblPos val="ctr"/>
              <c:showLegendKey val="0"/>
              <c:showVal val="1"/>
              <c:showCatName val="0"/>
              <c:showSerName val="0"/>
              <c:showPercent val="0"/>
              <c:showBubbleSize val="0"/>
            </c:dLbl>
            <c:dLbl>
              <c:idx val="2"/>
              <c:layout>
                <c:manualLayout>
                  <c:x val="1.6077213158148254E-3"/>
                  <c:y val="6.8256820256738585E-2"/>
                </c:manualLayout>
              </c:layout>
              <c:tx>
                <c:rich>
                  <a:bodyPr/>
                  <a:lstStyle/>
                  <a:p>
                    <a:pPr>
                      <a:defRPr sz="1200">
                        <a:solidFill>
                          <a:schemeClr val="tx1">
                            <a:lumMod val="65000"/>
                            <a:lumOff val="35000"/>
                          </a:schemeClr>
                        </a:solidFill>
                      </a:defRPr>
                    </a:pPr>
                    <a:r>
                      <a:rPr lang="en-US" sz="1200" dirty="0" smtClean="0">
                        <a:solidFill>
                          <a:schemeClr val="tx1">
                            <a:lumMod val="65000"/>
                            <a:lumOff val="35000"/>
                          </a:schemeClr>
                        </a:solidFill>
                      </a:rPr>
                      <a:t>(4)</a:t>
                    </a:r>
                    <a:endParaRPr lang="en-US" dirty="0">
                      <a:solidFill>
                        <a:schemeClr val="tx1">
                          <a:lumMod val="65000"/>
                          <a:lumOff val="35000"/>
                        </a:schemeClr>
                      </a:solidFill>
                    </a:endParaRPr>
                  </a:p>
                </c:rich>
              </c:tx>
              <c:spPr/>
              <c:dLblPos val="ctr"/>
              <c:showLegendKey val="0"/>
              <c:showVal val="1"/>
              <c:showCatName val="0"/>
              <c:showSerName val="0"/>
              <c:showPercent val="0"/>
              <c:showBubbleSize val="0"/>
            </c:dLbl>
            <c:dLbl>
              <c:idx val="3"/>
              <c:layout>
                <c:manualLayout>
                  <c:x val="-1.2659222959171854E-7"/>
                  <c:y val="8.2520950066941046E-2"/>
                </c:manualLayout>
              </c:layout>
              <c:tx>
                <c:rich>
                  <a:bodyPr/>
                  <a:lstStyle/>
                  <a:p>
                    <a:pPr>
                      <a:defRPr sz="1200">
                        <a:solidFill>
                          <a:schemeClr val="tx1">
                            <a:lumMod val="75000"/>
                            <a:lumOff val="25000"/>
                          </a:schemeClr>
                        </a:solidFill>
                      </a:defRPr>
                    </a:pPr>
                    <a:r>
                      <a:rPr lang="en-US" sz="1200" dirty="0" smtClean="0">
                        <a:solidFill>
                          <a:schemeClr val="tx1">
                            <a:lumMod val="75000"/>
                            <a:lumOff val="25000"/>
                          </a:schemeClr>
                        </a:solidFill>
                      </a:rPr>
                      <a:t>(6)</a:t>
                    </a:r>
                    <a:endParaRPr lang="en-US" dirty="0">
                      <a:solidFill>
                        <a:schemeClr val="tx1">
                          <a:lumMod val="75000"/>
                          <a:lumOff val="25000"/>
                        </a:schemeClr>
                      </a:solidFill>
                    </a:endParaRPr>
                  </a:p>
                </c:rich>
              </c:tx>
              <c:spPr/>
              <c:dLblPos val="ctr"/>
              <c:showLegendKey val="0"/>
              <c:showVal val="1"/>
              <c:showCatName val="0"/>
              <c:showSerName val="0"/>
              <c:showPercent val="0"/>
              <c:showBubbleSize val="0"/>
            </c:dLbl>
            <c:dLbl>
              <c:idx val="4"/>
              <c:layout/>
              <c:tx>
                <c:rich>
                  <a:bodyPr/>
                  <a:lstStyle/>
                  <a:p>
                    <a:pPr>
                      <a:defRPr sz="1200">
                        <a:solidFill>
                          <a:schemeClr val="tx1">
                            <a:lumMod val="65000"/>
                            <a:lumOff val="35000"/>
                          </a:schemeClr>
                        </a:solidFill>
                      </a:defRPr>
                    </a:pPr>
                    <a:r>
                      <a:rPr lang="en-US" sz="1200"/>
                      <a:t>(0.4)</a:t>
                    </a:r>
                    <a:endParaRPr lang="en-US"/>
                  </a:p>
                </c:rich>
              </c:tx>
              <c:numFmt formatCode="#,##0.0" sourceLinked="0"/>
              <c:spPr/>
              <c:dLblPos val="inEnd"/>
              <c:showLegendKey val="0"/>
              <c:showVal val="1"/>
              <c:showCatName val="0"/>
              <c:showSerName val="0"/>
              <c:showPercent val="0"/>
              <c:showBubbleSize val="0"/>
            </c:dLbl>
            <c:dLbl>
              <c:idx val="5"/>
              <c:spPr/>
              <c:txPr>
                <a:bodyPr/>
                <a:lstStyle/>
                <a:p>
                  <a:pPr>
                    <a:defRPr sz="1500"/>
                  </a:pPr>
                  <a:endParaRPr lang="es-ES"/>
                </a:p>
              </c:txPr>
              <c:dLblPos val="inEnd"/>
              <c:showLegendKey val="0"/>
              <c:showVal val="1"/>
              <c:showCatName val="0"/>
              <c:showSerName val="0"/>
              <c:showPercent val="0"/>
              <c:showBubbleSize val="0"/>
            </c:dLbl>
            <c:dLbl>
              <c:idx val="6"/>
              <c:layout>
                <c:manualLayout>
                  <c:x val="3.2154426316296507E-3"/>
                  <c:y val="2.8826942092352388E-3"/>
                </c:manualLayout>
              </c:layout>
              <c:tx>
                <c:rich>
                  <a:bodyPr/>
                  <a:lstStyle/>
                  <a:p>
                    <a:r>
                      <a:rPr lang="en-US" sz="1200" dirty="0" smtClean="0"/>
                      <a:t>(11)</a:t>
                    </a:r>
                    <a:endParaRPr lang="en-US" dirty="0"/>
                  </a:p>
                </c:rich>
              </c:tx>
              <c:dLblPos val="ctr"/>
              <c:showLegendKey val="0"/>
              <c:showVal val="1"/>
              <c:showCatName val="0"/>
              <c:showSerName val="0"/>
              <c:showPercent val="0"/>
              <c:showBubbleSize val="0"/>
            </c:dLbl>
            <c:txPr>
              <a:bodyPr/>
              <a:lstStyle/>
              <a:p>
                <a:pPr>
                  <a:defRPr sz="1200"/>
                </a:pPr>
                <a:endParaRPr lang="es-ES"/>
              </a:p>
            </c:txPr>
            <c:dLblPos val="inEnd"/>
            <c:showLegendKey val="0"/>
            <c:showVal val="1"/>
            <c:showCatName val="0"/>
            <c:showSerName val="0"/>
            <c:showPercent val="0"/>
            <c:showBubbleSize val="0"/>
            <c:showLeaderLines val="0"/>
          </c:dLbls>
          <c:cat>
            <c:strRef>
              <c:f>operating_cashflow!$D$1:$K$1</c:f>
              <c:strCache>
                <c:ptCount val="8"/>
                <c:pt idx="0">
                  <c:v>EBITDA (ex Redundancies-ex provisions)</c:v>
                </c:pt>
                <c:pt idx="1">
                  <c:v>Chg. WC</c:v>
                </c:pt>
                <c:pt idx="2">
                  <c:v>Redundancies</c:v>
                </c:pt>
                <c:pt idx="3">
                  <c:v>Taxes</c:v>
                </c:pt>
                <c:pt idx="4">
                  <c:v>Others</c:v>
                </c:pt>
                <c:pt idx="5">
                  <c:v>Operating Cashflow</c:v>
                </c:pt>
                <c:pt idx="6">
                  <c:v>Capex</c:v>
                </c:pt>
                <c:pt idx="7">
                  <c:v>Cashflow before financing</c:v>
                </c:pt>
              </c:strCache>
            </c:strRef>
          </c:cat>
          <c:val>
            <c:numRef>
              <c:f>operating_cashflow!$D$3:$K$3</c:f>
              <c:numCache>
                <c:formatCode>#,##0</c:formatCode>
                <c:ptCount val="8"/>
                <c:pt idx="1">
                  <c:v>9.9</c:v>
                </c:pt>
                <c:pt idx="2">
                  <c:v>3.6</c:v>
                </c:pt>
                <c:pt idx="3">
                  <c:v>5.7</c:v>
                </c:pt>
                <c:pt idx="4" formatCode="#.##00">
                  <c:v>0.4</c:v>
                </c:pt>
                <c:pt idx="5">
                  <c:v>62</c:v>
                </c:pt>
                <c:pt idx="6">
                  <c:v>10.7</c:v>
                </c:pt>
              </c:numCache>
            </c:numRef>
          </c:val>
        </c:ser>
        <c:dLbls>
          <c:dLblPos val="inEnd"/>
          <c:showLegendKey val="0"/>
          <c:showVal val="1"/>
          <c:showCatName val="0"/>
          <c:showSerName val="0"/>
          <c:showPercent val="0"/>
          <c:showBubbleSize val="0"/>
        </c:dLbls>
        <c:gapWidth val="40"/>
        <c:overlap val="100"/>
        <c:axId val="119473280"/>
        <c:axId val="119474816"/>
      </c:barChart>
      <c:catAx>
        <c:axId val="119473280"/>
        <c:scaling>
          <c:orientation val="minMax"/>
        </c:scaling>
        <c:delete val="0"/>
        <c:axPos val="b"/>
        <c:majorTickMark val="none"/>
        <c:minorTickMark val="none"/>
        <c:tickLblPos val="low"/>
        <c:txPr>
          <a:bodyPr/>
          <a:lstStyle/>
          <a:p>
            <a:pPr>
              <a:defRPr sz="1000">
                <a:solidFill>
                  <a:schemeClr val="tx1">
                    <a:lumMod val="65000"/>
                    <a:lumOff val="35000"/>
                  </a:schemeClr>
                </a:solidFill>
              </a:defRPr>
            </a:pPr>
            <a:endParaRPr lang="es-ES"/>
          </a:p>
        </c:txPr>
        <c:crossAx val="119474816"/>
        <c:crosses val="autoZero"/>
        <c:auto val="1"/>
        <c:lblAlgn val="ctr"/>
        <c:lblOffset val="100"/>
        <c:noMultiLvlLbl val="0"/>
      </c:catAx>
      <c:valAx>
        <c:axId val="119474816"/>
        <c:scaling>
          <c:orientation val="minMax"/>
        </c:scaling>
        <c:delete val="1"/>
        <c:axPos val="l"/>
        <c:numFmt formatCode="#,##0" sourceLinked="1"/>
        <c:majorTickMark val="out"/>
        <c:minorTickMark val="none"/>
        <c:tickLblPos val="nextTo"/>
        <c:crossAx val="119473280"/>
        <c:crosses val="autoZero"/>
        <c:crossBetween val="between"/>
      </c:valAx>
    </c:plotArea>
    <c:plotVisOnly val="1"/>
    <c:dispBlanksAs val="gap"/>
    <c:showDLblsOverMax val="0"/>
  </c:chart>
  <c:spPr>
    <a:ln>
      <a:noFill/>
    </a:ln>
  </c:spPr>
  <c:txPr>
    <a:bodyPr/>
    <a:lstStyle/>
    <a:p>
      <a:pPr>
        <a:defRPr sz="1500" b="1">
          <a:solidFill>
            <a:schemeClr val="bg1"/>
          </a:solidFill>
        </a:defRPr>
      </a:pPr>
      <a:endParaRPr lang="es-E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rgbClr val="006D9B"/>
            </a:solidFill>
          </c:spPr>
          <c:invertIfNegative val="0"/>
          <c:dPt>
            <c:idx val="0"/>
            <c:invertIfNegative val="0"/>
            <c:bubble3D val="0"/>
            <c:spPr>
              <a:solidFill>
                <a:srgbClr val="7F7F7F"/>
              </a:solidFill>
            </c:spPr>
          </c:dPt>
          <c:dPt>
            <c:idx val="1"/>
            <c:invertIfNegative val="0"/>
            <c:bubble3D val="0"/>
          </c:dPt>
          <c:dPt>
            <c:idx val="2"/>
            <c:invertIfNegative val="0"/>
            <c:bubble3D val="0"/>
            <c:spPr>
              <a:solidFill>
                <a:schemeClr val="bg1">
                  <a:lumMod val="50000"/>
                </a:schemeClr>
              </a:solidFill>
            </c:spPr>
          </c:dPt>
          <c:dPt>
            <c:idx val="3"/>
            <c:invertIfNegative val="0"/>
            <c:bubble3D val="0"/>
            <c:spPr>
              <a:solidFill>
                <a:srgbClr val="7F7F7F"/>
              </a:solidFill>
            </c:spPr>
          </c:dPt>
          <c:dPt>
            <c:idx val="4"/>
            <c:invertIfNegative val="0"/>
            <c:bubble3D val="0"/>
          </c:dPt>
          <c:dLbls>
            <c:numFmt formatCode="#,##0" sourceLinked="0"/>
            <c:txPr>
              <a:bodyPr/>
              <a:lstStyle/>
              <a:p>
                <a:pPr>
                  <a:defRPr sz="1200" b="1">
                    <a:solidFill>
                      <a:schemeClr val="bg1"/>
                    </a:solidFill>
                    <a:latin typeface="Arial" panose="020B0604020202020204" pitchFamily="34" charset="0"/>
                    <a:cs typeface="Arial" panose="020B0604020202020204" pitchFamily="34" charset="0"/>
                  </a:defRPr>
                </a:pPr>
                <a:endParaRPr lang="es-ES"/>
              </a:p>
            </c:txPr>
            <c:dLblPos val="inEnd"/>
            <c:showLegendKey val="0"/>
            <c:showVal val="1"/>
            <c:showCatName val="0"/>
            <c:showSerName val="0"/>
            <c:showPercent val="0"/>
            <c:showBubbleSize val="0"/>
            <c:showLeaderLines val="0"/>
          </c:dLbls>
          <c:cat>
            <c:strRef>
              <c:f>DIGITAL_TRANSF_PUBLI_CF!$C$173:$C$174</c:f>
              <c:strCache>
                <c:ptCount val="2"/>
                <c:pt idx="0">
                  <c:v>1Q 2015</c:v>
                </c:pt>
                <c:pt idx="1">
                  <c:v>1Q 2016</c:v>
                </c:pt>
              </c:strCache>
            </c:strRef>
          </c:cat>
          <c:val>
            <c:numRef>
              <c:f>DIGITAL_TRANSF_PUBLI_CF!$D$173:$D$174</c:f>
              <c:numCache>
                <c:formatCode>General</c:formatCode>
                <c:ptCount val="2"/>
                <c:pt idx="0">
                  <c:v>103.9</c:v>
                </c:pt>
                <c:pt idx="1">
                  <c:v>121.3</c:v>
                </c:pt>
              </c:numCache>
            </c:numRef>
          </c:val>
        </c:ser>
        <c:dLbls>
          <c:showLegendKey val="0"/>
          <c:showVal val="0"/>
          <c:showCatName val="0"/>
          <c:showSerName val="0"/>
          <c:showPercent val="0"/>
          <c:showBubbleSize val="0"/>
        </c:dLbls>
        <c:gapWidth val="344"/>
        <c:overlap val="60"/>
        <c:axId val="111806336"/>
        <c:axId val="111807872"/>
      </c:barChart>
      <c:catAx>
        <c:axId val="111806336"/>
        <c:scaling>
          <c:orientation val="minMax"/>
        </c:scaling>
        <c:delete val="0"/>
        <c:axPos val="b"/>
        <c:numFmt formatCode="General" sourceLinked="1"/>
        <c:majorTickMark val="out"/>
        <c:minorTickMark val="none"/>
        <c:tickLblPos val="nextTo"/>
        <c:spPr>
          <a:ln>
            <a:solidFill>
              <a:srgbClr val="595959"/>
            </a:solidFill>
          </a:ln>
        </c:spPr>
        <c:txPr>
          <a:bodyPr/>
          <a:lstStyle/>
          <a:p>
            <a:pPr>
              <a:defRPr b="1">
                <a:solidFill>
                  <a:srgbClr val="595959"/>
                </a:solidFill>
                <a:latin typeface="Arial" panose="020B0604020202020204" pitchFamily="34" charset="0"/>
                <a:cs typeface="Arial" panose="020B0604020202020204" pitchFamily="34" charset="0"/>
              </a:defRPr>
            </a:pPr>
            <a:endParaRPr lang="es-ES"/>
          </a:p>
        </c:txPr>
        <c:crossAx val="111807872"/>
        <c:crosses val="autoZero"/>
        <c:auto val="1"/>
        <c:lblAlgn val="ctr"/>
        <c:lblOffset val="100"/>
        <c:noMultiLvlLbl val="0"/>
      </c:catAx>
      <c:valAx>
        <c:axId val="111807872"/>
        <c:scaling>
          <c:orientation val="minMax"/>
          <c:min val="60"/>
        </c:scaling>
        <c:delete val="1"/>
        <c:axPos val="l"/>
        <c:numFmt formatCode="General" sourceLinked="1"/>
        <c:majorTickMark val="out"/>
        <c:minorTickMark val="none"/>
        <c:tickLblPos val="nextTo"/>
        <c:crossAx val="111806336"/>
        <c:crosses val="autoZero"/>
        <c:crossBetween val="between"/>
      </c:valAx>
      <c:spPr>
        <a:noFill/>
      </c:spPr>
    </c:plotArea>
    <c:plotVisOnly val="1"/>
    <c:dispBlanksAs val="gap"/>
    <c:showDLblsOverMax val="0"/>
  </c:chart>
  <c:spPr>
    <a:noFill/>
    <a:ln>
      <a:noFill/>
    </a:ln>
  </c:sp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7083333333333331"/>
          <c:y val="0.21990740740740741"/>
          <c:w val="0.34166666666666667"/>
          <c:h val="0.56944444444444442"/>
        </c:manualLayout>
      </c:layout>
      <c:pieChart>
        <c:varyColors val="1"/>
        <c:ser>
          <c:idx val="0"/>
          <c:order val="0"/>
          <c:dPt>
            <c:idx val="0"/>
            <c:bubble3D val="0"/>
            <c:spPr>
              <a:solidFill>
                <a:schemeClr val="tx1">
                  <a:lumMod val="65000"/>
                  <a:lumOff val="35000"/>
                </a:schemeClr>
              </a:solidFill>
            </c:spPr>
          </c:dPt>
          <c:dPt>
            <c:idx val="1"/>
            <c:bubble3D val="0"/>
            <c:spPr>
              <a:solidFill>
                <a:srgbClr val="006D9B"/>
              </a:solidFill>
            </c:spPr>
          </c:dPt>
          <c:dPt>
            <c:idx val="2"/>
            <c:bubble3D val="0"/>
            <c:spPr>
              <a:solidFill>
                <a:schemeClr val="bg1">
                  <a:lumMod val="65000"/>
                </a:schemeClr>
              </a:solidFill>
            </c:spPr>
          </c:dPt>
          <c:dLbls>
            <c:dLbl>
              <c:idx val="0"/>
              <c:layout>
                <c:manualLayout>
                  <c:x val="0"/>
                  <c:y val="3.7037037037037035E-2"/>
                </c:manualLayout>
              </c:layout>
              <c:dLblPos val="bestFit"/>
              <c:showLegendKey val="0"/>
              <c:showVal val="1"/>
              <c:showCatName val="1"/>
              <c:showSerName val="0"/>
              <c:showPercent val="0"/>
              <c:showBubbleSize val="0"/>
            </c:dLbl>
            <c:dLbl>
              <c:idx val="1"/>
              <c:layout>
                <c:manualLayout>
                  <c:x val="-0.1111111111111111"/>
                  <c:y val="-0.24537037037037038"/>
                </c:manualLayout>
              </c:layout>
              <c:dLblPos val="bestFit"/>
              <c:showLegendKey val="0"/>
              <c:showVal val="1"/>
              <c:showCatName val="1"/>
              <c:showSerName val="0"/>
              <c:showPercent val="0"/>
              <c:showBubbleSize val="0"/>
            </c:dLbl>
            <c:dLbl>
              <c:idx val="2"/>
              <c:layout>
                <c:manualLayout>
                  <c:x val="2.7777777777777752E-2"/>
                  <c:y val="0"/>
                </c:manualLayout>
              </c:layout>
              <c:dLblPos val="bestFit"/>
              <c:showLegendKey val="0"/>
              <c:showVal val="1"/>
              <c:showCatName val="1"/>
              <c:showSerName val="0"/>
              <c:showPercent val="0"/>
              <c:showBubbleSize val="0"/>
            </c:dLbl>
            <c:txPr>
              <a:bodyPr/>
              <a:lstStyle/>
              <a:p>
                <a:pPr>
                  <a:defRPr b="1">
                    <a:solidFill>
                      <a:schemeClr val="tx1">
                        <a:lumMod val="65000"/>
                        <a:lumOff val="35000"/>
                      </a:schemeClr>
                    </a:solidFill>
                    <a:latin typeface="Arial" panose="020B0604020202020204" pitchFamily="34" charset="0"/>
                    <a:cs typeface="Arial" panose="020B0604020202020204" pitchFamily="34" charset="0"/>
                  </a:defRPr>
                </a:pPr>
                <a:endParaRPr lang="es-ES"/>
              </a:p>
            </c:txPr>
            <c:dLblPos val="outEnd"/>
            <c:showLegendKey val="0"/>
            <c:showVal val="1"/>
            <c:showCatName val="1"/>
            <c:showSerName val="0"/>
            <c:showPercent val="0"/>
            <c:showBubbleSize val="0"/>
            <c:showLeaderLines val="0"/>
          </c:dLbls>
          <c:cat>
            <c:strRef>
              <c:f>DIGITAL_TRANSF_PUBLI_CF!$C$159:$C$161</c:f>
              <c:strCache>
                <c:ptCount val="3"/>
                <c:pt idx="0">
                  <c:v>Advertising</c:v>
                </c:pt>
                <c:pt idx="1">
                  <c:v>Santillana</c:v>
                </c:pt>
                <c:pt idx="2">
                  <c:v>Others </c:v>
                </c:pt>
              </c:strCache>
            </c:strRef>
          </c:cat>
          <c:val>
            <c:numRef>
              <c:f>DIGITAL_TRANSF_PUBLI_CF!$E$159:$E$161</c:f>
              <c:numCache>
                <c:formatCode>0%</c:formatCode>
                <c:ptCount val="3"/>
                <c:pt idx="0">
                  <c:v>0.21562295978684734</c:v>
                </c:pt>
                <c:pt idx="1">
                  <c:v>0.68237079385245181</c:v>
                </c:pt>
                <c:pt idx="2">
                  <c:v>0.10200624636070087</c:v>
                </c:pt>
              </c:numCache>
            </c:numRef>
          </c:val>
        </c:ser>
        <c:dLbls>
          <c:showLegendKey val="0"/>
          <c:showVal val="1"/>
          <c:showCatName val="0"/>
          <c:showSerName val="0"/>
          <c:showPercent val="0"/>
          <c:showBubbleSize val="0"/>
          <c:showLeaderLines val="0"/>
        </c:dLbls>
        <c:firstSliceAng val="0"/>
      </c:pieChart>
    </c:plotArea>
    <c:plotVisOnly val="1"/>
    <c:dispBlanksAs val="gap"/>
    <c:showDLblsOverMax val="0"/>
  </c:chart>
  <c:spPr>
    <a:ln>
      <a:noFill/>
    </a:ln>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4548595652831256E-2"/>
          <c:y val="6.0953197623145258E-2"/>
          <c:w val="0.93888888888888888"/>
          <c:h val="0.60056417703784259"/>
        </c:manualLayout>
      </c:layout>
      <c:barChart>
        <c:barDir val="col"/>
        <c:grouping val="clustered"/>
        <c:varyColors val="0"/>
        <c:ser>
          <c:idx val="0"/>
          <c:order val="0"/>
          <c:spPr>
            <a:solidFill>
              <a:srgbClr val="595959"/>
            </a:solidFill>
          </c:spPr>
          <c:invertIfNegative val="0"/>
          <c:dPt>
            <c:idx val="0"/>
            <c:invertIfNegative val="0"/>
            <c:bubble3D val="0"/>
            <c:spPr>
              <a:solidFill>
                <a:srgbClr val="595959"/>
              </a:solidFill>
            </c:spPr>
          </c:dPt>
          <c:dPt>
            <c:idx val="1"/>
            <c:invertIfNegative val="0"/>
            <c:bubble3D val="0"/>
          </c:dPt>
          <c:dPt>
            <c:idx val="2"/>
            <c:invertIfNegative val="0"/>
            <c:bubble3D val="0"/>
          </c:dPt>
          <c:dPt>
            <c:idx val="4"/>
            <c:invertIfNegative val="0"/>
            <c:bubble3D val="0"/>
          </c:dPt>
          <c:dPt>
            <c:idx val="5"/>
            <c:invertIfNegative val="0"/>
            <c:bubble3D val="0"/>
            <c:spPr>
              <a:solidFill>
                <a:srgbClr val="006D9B"/>
              </a:solidFill>
            </c:spPr>
          </c:dPt>
          <c:dPt>
            <c:idx val="8"/>
            <c:invertIfNegative val="0"/>
            <c:bubble3D val="0"/>
            <c:spPr>
              <a:solidFill>
                <a:srgbClr val="006D9B"/>
              </a:solidFill>
            </c:spPr>
          </c:dPt>
          <c:dLbls>
            <c:dLbl>
              <c:idx val="0"/>
              <c:layout>
                <c:manualLayout>
                  <c:x val="0"/>
                  <c:y val="0.10204901133033553"/>
                </c:manualLayout>
              </c:layout>
              <c:dLblPos val="outEnd"/>
              <c:showLegendKey val="0"/>
              <c:showVal val="1"/>
              <c:showCatName val="0"/>
              <c:showSerName val="0"/>
              <c:showPercent val="0"/>
              <c:showBubbleSize val="0"/>
            </c:dLbl>
            <c:txPr>
              <a:bodyPr/>
              <a:lstStyle/>
              <a:p>
                <a:pPr>
                  <a:defRPr b="1">
                    <a:solidFill>
                      <a:schemeClr val="bg1"/>
                    </a:solidFill>
                    <a:latin typeface="Arial" panose="020B0604020202020204" pitchFamily="34" charset="0"/>
                    <a:cs typeface="Arial" panose="020B0604020202020204" pitchFamily="34" charset="0"/>
                  </a:defRPr>
                </a:pPr>
                <a:endParaRPr lang="es-ES"/>
              </a:p>
            </c:txPr>
            <c:dLblPos val="inEnd"/>
            <c:showLegendKey val="0"/>
            <c:showVal val="1"/>
            <c:showCatName val="0"/>
            <c:showSerName val="0"/>
            <c:showPercent val="0"/>
            <c:showBubbleSize val="0"/>
            <c:showLeaderLines val="0"/>
          </c:dLbls>
          <c:cat>
            <c:numRef>
              <c:f>DIGITAL_TRANSF_PUBLI_CF!$B$32:$B$36</c:f>
              <c:numCache>
                <c:formatCode>General</c:formatCode>
                <c:ptCount val="5"/>
                <c:pt idx="0">
                  <c:v>2011</c:v>
                </c:pt>
                <c:pt idx="1">
                  <c:v>2012</c:v>
                </c:pt>
                <c:pt idx="2">
                  <c:v>2013</c:v>
                </c:pt>
                <c:pt idx="3">
                  <c:v>2014</c:v>
                </c:pt>
                <c:pt idx="4">
                  <c:v>2015</c:v>
                </c:pt>
              </c:numCache>
            </c:numRef>
          </c:cat>
          <c:val>
            <c:numRef>
              <c:f>DIGITAL_TRANSF_PUBLI_CF!$C$32:$C$36</c:f>
              <c:numCache>
                <c:formatCode>#,##0</c:formatCode>
                <c:ptCount val="5"/>
                <c:pt idx="0">
                  <c:v>64</c:v>
                </c:pt>
                <c:pt idx="1">
                  <c:v>90</c:v>
                </c:pt>
                <c:pt idx="2">
                  <c:v>144.4047214347172</c:v>
                </c:pt>
                <c:pt idx="3">
                  <c:v>160.37669839194044</c:v>
                </c:pt>
                <c:pt idx="4">
                  <c:v>193.5</c:v>
                </c:pt>
              </c:numCache>
            </c:numRef>
          </c:val>
        </c:ser>
        <c:dLbls>
          <c:showLegendKey val="0"/>
          <c:showVal val="0"/>
          <c:showCatName val="0"/>
          <c:showSerName val="0"/>
          <c:showPercent val="0"/>
          <c:showBubbleSize val="0"/>
        </c:dLbls>
        <c:gapWidth val="81"/>
        <c:overlap val="-5"/>
        <c:axId val="111932544"/>
        <c:axId val="111934080"/>
      </c:barChart>
      <c:catAx>
        <c:axId val="111932544"/>
        <c:scaling>
          <c:orientation val="minMax"/>
        </c:scaling>
        <c:delete val="0"/>
        <c:axPos val="b"/>
        <c:numFmt formatCode="General" sourceLinked="1"/>
        <c:majorTickMark val="out"/>
        <c:minorTickMark val="none"/>
        <c:tickLblPos val="nextTo"/>
        <c:spPr>
          <a:ln>
            <a:solidFill>
              <a:schemeClr val="tx1">
                <a:lumMod val="85000"/>
                <a:lumOff val="15000"/>
              </a:schemeClr>
            </a:solidFill>
          </a:ln>
        </c:spPr>
        <c:txPr>
          <a:bodyPr/>
          <a:lstStyle/>
          <a:p>
            <a:pPr>
              <a:defRPr b="1">
                <a:solidFill>
                  <a:schemeClr val="tx1">
                    <a:lumMod val="85000"/>
                    <a:lumOff val="15000"/>
                  </a:schemeClr>
                </a:solidFill>
                <a:latin typeface="Arial" panose="020B0604020202020204" pitchFamily="34" charset="0"/>
                <a:cs typeface="Arial" panose="020B0604020202020204" pitchFamily="34" charset="0"/>
              </a:defRPr>
            </a:pPr>
            <a:endParaRPr lang="es-ES"/>
          </a:p>
        </c:txPr>
        <c:crossAx val="111934080"/>
        <c:crosses val="autoZero"/>
        <c:auto val="1"/>
        <c:lblAlgn val="ctr"/>
        <c:lblOffset val="100"/>
        <c:noMultiLvlLbl val="0"/>
      </c:catAx>
      <c:valAx>
        <c:axId val="111934080"/>
        <c:scaling>
          <c:orientation val="minMax"/>
        </c:scaling>
        <c:delete val="1"/>
        <c:axPos val="l"/>
        <c:numFmt formatCode="#,##0" sourceLinked="1"/>
        <c:majorTickMark val="out"/>
        <c:minorTickMark val="none"/>
        <c:tickLblPos val="nextTo"/>
        <c:crossAx val="111932544"/>
        <c:crosses val="autoZero"/>
        <c:crossBetween val="between"/>
      </c:valAx>
    </c:plotArea>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45562534640289"/>
          <c:y val="0.36989907798271776"/>
          <c:w val="0.73564093046582268"/>
          <c:h val="0.43613526100657396"/>
        </c:manualLayout>
      </c:layout>
      <c:barChart>
        <c:barDir val="col"/>
        <c:grouping val="clustered"/>
        <c:varyColors val="0"/>
        <c:ser>
          <c:idx val="0"/>
          <c:order val="0"/>
          <c:tx>
            <c:strRef>
              <c:f>SANTILLANA_GRAFICOS!$F$8</c:f>
              <c:strCache>
                <c:ptCount val="1"/>
                <c:pt idx="0">
                  <c:v>EBITDA</c:v>
                </c:pt>
              </c:strCache>
            </c:strRef>
          </c:tx>
          <c:spPr>
            <a:scene3d>
              <a:camera prst="orthographicFront"/>
              <a:lightRig rig="threePt" dir="t"/>
            </a:scene3d>
            <a:sp3d/>
          </c:spPr>
          <c:invertIfNegative val="0"/>
          <c:dPt>
            <c:idx val="0"/>
            <c:invertIfNegative val="0"/>
            <c:bubble3D val="0"/>
            <c:spPr>
              <a:solidFill>
                <a:schemeClr val="bg1">
                  <a:lumMod val="50000"/>
                </a:schemeClr>
              </a:solidFill>
              <a:scene3d>
                <a:camera prst="orthographicFront"/>
                <a:lightRig rig="threePt" dir="t"/>
              </a:scene3d>
              <a:sp3d/>
            </c:spPr>
          </c:dPt>
          <c:dPt>
            <c:idx val="1"/>
            <c:invertIfNegative val="0"/>
            <c:bubble3D val="0"/>
            <c:spPr>
              <a:solidFill>
                <a:srgbClr val="006D9F">
                  <a:alpha val="54902"/>
                </a:srgbClr>
              </a:solidFill>
              <a:scene3d>
                <a:camera prst="orthographicFront"/>
                <a:lightRig rig="threePt" dir="t"/>
              </a:scene3d>
              <a:sp3d/>
            </c:spPr>
          </c:dPt>
          <c:dPt>
            <c:idx val="2"/>
            <c:invertIfNegative val="0"/>
            <c:bubble3D val="0"/>
            <c:spPr>
              <a:solidFill>
                <a:srgbClr val="006D9B"/>
              </a:solidFill>
              <a:scene3d>
                <a:camera prst="orthographicFront"/>
                <a:lightRig rig="threePt" dir="t"/>
              </a:scene3d>
              <a:sp3d/>
            </c:spPr>
          </c:dPt>
          <c:dLbls>
            <c:dLbl>
              <c:idx val="0"/>
              <c:layout/>
              <c:dLblPos val="inEnd"/>
              <c:showLegendKey val="0"/>
              <c:showVal val="1"/>
              <c:showCatName val="0"/>
              <c:showSerName val="0"/>
              <c:showPercent val="0"/>
              <c:showBubbleSize val="0"/>
            </c:dLbl>
            <c:dLbl>
              <c:idx val="1"/>
              <c:layout/>
              <c:dLblPos val="inEnd"/>
              <c:showLegendKey val="0"/>
              <c:showVal val="1"/>
              <c:showCatName val="0"/>
              <c:showSerName val="0"/>
              <c:showPercent val="0"/>
              <c:showBubbleSize val="0"/>
            </c:dLbl>
            <c:dLbl>
              <c:idx val="2"/>
              <c:layout/>
              <c:dLblPos val="inEnd"/>
              <c:showLegendKey val="0"/>
              <c:showVal val="1"/>
              <c:showCatName val="0"/>
              <c:showSerName val="0"/>
              <c:showPercent val="0"/>
              <c:showBubbleSize val="0"/>
            </c:dLbl>
            <c:numFmt formatCode="#,##0" sourceLinked="0"/>
            <c:txPr>
              <a:bodyPr/>
              <a:lstStyle/>
              <a:p>
                <a:pPr>
                  <a:defRPr sz="1000" b="1" i="0" baseline="0">
                    <a:solidFill>
                      <a:schemeClr val="bg1"/>
                    </a:solidFill>
                    <a:latin typeface="Arial" panose="020B0604020202020204" pitchFamily="34" charset="0"/>
                    <a:cs typeface="Calibri" pitchFamily="34" charset="0"/>
                  </a:defRPr>
                </a:pPr>
                <a:endParaRPr lang="es-ES"/>
              </a:p>
            </c:txPr>
            <c:dLblPos val="inEnd"/>
            <c:showLegendKey val="0"/>
            <c:showVal val="0"/>
            <c:showCatName val="0"/>
            <c:showSerName val="0"/>
            <c:showPercent val="0"/>
            <c:showBubbleSize val="0"/>
          </c:dLbls>
          <c:cat>
            <c:strRef>
              <c:f>SANTILLANA_GRAFICOS!$E$9:$E$11</c:f>
              <c:strCache>
                <c:ptCount val="3"/>
                <c:pt idx="0">
                  <c:v>1Q 2015</c:v>
                </c:pt>
                <c:pt idx="1">
                  <c:v>1Q 2016</c:v>
                </c:pt>
                <c:pt idx="2">
                  <c:v>1Q 2016 (ex-FX)</c:v>
                </c:pt>
              </c:strCache>
            </c:strRef>
          </c:cat>
          <c:val>
            <c:numRef>
              <c:f>SANTILLANA_GRAFICOS!$F$9:$F$11</c:f>
              <c:numCache>
                <c:formatCode>#,##0</c:formatCode>
                <c:ptCount val="3"/>
                <c:pt idx="0">
                  <c:v>57.904934299765102</c:v>
                </c:pt>
                <c:pt idx="1">
                  <c:v>52.868525107100844</c:v>
                </c:pt>
                <c:pt idx="2">
                  <c:v>74.48205998129535</c:v>
                </c:pt>
              </c:numCache>
            </c:numRef>
          </c:val>
        </c:ser>
        <c:dLbls>
          <c:showLegendKey val="0"/>
          <c:showVal val="0"/>
          <c:showCatName val="0"/>
          <c:showSerName val="0"/>
          <c:showPercent val="0"/>
          <c:showBubbleSize val="0"/>
        </c:dLbls>
        <c:gapWidth val="32"/>
        <c:axId val="112059520"/>
        <c:axId val="112061056"/>
      </c:barChart>
      <c:catAx>
        <c:axId val="112059520"/>
        <c:scaling>
          <c:orientation val="minMax"/>
        </c:scaling>
        <c:delete val="0"/>
        <c:axPos val="b"/>
        <c:numFmt formatCode="0" sourceLinked="0"/>
        <c:majorTickMark val="none"/>
        <c:minorTickMark val="none"/>
        <c:tickLblPos val="nextTo"/>
        <c:spPr>
          <a:ln w="15875">
            <a:solidFill>
              <a:srgbClr val="7F7F7F"/>
            </a:solidFill>
          </a:ln>
        </c:spPr>
        <c:txPr>
          <a:bodyPr/>
          <a:lstStyle/>
          <a:p>
            <a:pPr>
              <a:defRPr sz="1000" b="1" i="0" baseline="0">
                <a:solidFill>
                  <a:srgbClr val="606060"/>
                </a:solidFill>
                <a:latin typeface="Arial" panose="020B0604020202020204" pitchFamily="34" charset="0"/>
                <a:cs typeface="Calibri" pitchFamily="34" charset="0"/>
              </a:defRPr>
            </a:pPr>
            <a:endParaRPr lang="es-ES"/>
          </a:p>
        </c:txPr>
        <c:crossAx val="112061056"/>
        <c:crosses val="autoZero"/>
        <c:auto val="1"/>
        <c:lblAlgn val="ctr"/>
        <c:lblOffset val="100"/>
        <c:noMultiLvlLbl val="0"/>
      </c:catAx>
      <c:valAx>
        <c:axId val="112061056"/>
        <c:scaling>
          <c:orientation val="minMax"/>
          <c:min val="0"/>
        </c:scaling>
        <c:delete val="1"/>
        <c:axPos val="l"/>
        <c:numFmt formatCode="#,##0" sourceLinked="1"/>
        <c:majorTickMark val="out"/>
        <c:minorTickMark val="none"/>
        <c:tickLblPos val="nextTo"/>
        <c:crossAx val="112059520"/>
        <c:crosses val="autoZero"/>
        <c:crossBetween val="between"/>
      </c:valAx>
    </c:plotArea>
    <c:plotVisOnly val="1"/>
    <c:dispBlanksAs val="gap"/>
    <c:showDLblsOverMax val="0"/>
  </c:chart>
  <c:spPr>
    <a:ln>
      <a:noFill/>
    </a:ln>
  </c:spPr>
  <c:txPr>
    <a:bodyPr/>
    <a:lstStyle/>
    <a:p>
      <a:pPr>
        <a:defRPr sz="1800"/>
      </a:pPr>
      <a:endParaRPr lang="es-E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783701293303088"/>
          <c:y val="0.35367628769104625"/>
          <c:w val="0.73564093046582268"/>
          <c:h val="0.43613526100657396"/>
        </c:manualLayout>
      </c:layout>
      <c:barChart>
        <c:barDir val="col"/>
        <c:grouping val="clustered"/>
        <c:varyColors val="0"/>
        <c:ser>
          <c:idx val="0"/>
          <c:order val="0"/>
          <c:tx>
            <c:strRef>
              <c:f>SANTILLANA_GRAFICOS!$C$8</c:f>
              <c:strCache>
                <c:ptCount val="1"/>
                <c:pt idx="0">
                  <c:v>Revenue</c:v>
                </c:pt>
              </c:strCache>
            </c:strRef>
          </c:tx>
          <c:spPr>
            <a:scene3d>
              <a:camera prst="orthographicFront"/>
              <a:lightRig rig="threePt" dir="t"/>
            </a:scene3d>
            <a:sp3d/>
          </c:spPr>
          <c:invertIfNegative val="0"/>
          <c:dPt>
            <c:idx val="0"/>
            <c:invertIfNegative val="0"/>
            <c:bubble3D val="0"/>
            <c:spPr>
              <a:solidFill>
                <a:schemeClr val="bg1">
                  <a:lumMod val="50000"/>
                </a:schemeClr>
              </a:solidFill>
              <a:scene3d>
                <a:camera prst="orthographicFront"/>
                <a:lightRig rig="threePt" dir="t"/>
              </a:scene3d>
              <a:sp3d/>
            </c:spPr>
          </c:dPt>
          <c:dPt>
            <c:idx val="1"/>
            <c:invertIfNegative val="0"/>
            <c:bubble3D val="0"/>
            <c:spPr>
              <a:solidFill>
                <a:srgbClr val="006D9F">
                  <a:alpha val="54902"/>
                </a:srgbClr>
              </a:solidFill>
              <a:scene3d>
                <a:camera prst="orthographicFront"/>
                <a:lightRig rig="threePt" dir="t"/>
              </a:scene3d>
              <a:sp3d/>
            </c:spPr>
          </c:dPt>
          <c:dPt>
            <c:idx val="2"/>
            <c:invertIfNegative val="0"/>
            <c:bubble3D val="0"/>
            <c:spPr>
              <a:solidFill>
                <a:srgbClr val="006D9B"/>
              </a:solidFill>
              <a:scene3d>
                <a:camera prst="orthographicFront"/>
                <a:lightRig rig="threePt" dir="t"/>
              </a:scene3d>
              <a:sp3d/>
            </c:spPr>
          </c:dPt>
          <c:dLbls>
            <c:dLbl>
              <c:idx val="0"/>
              <c:layout/>
              <c:dLblPos val="inEnd"/>
              <c:showLegendKey val="0"/>
              <c:showVal val="1"/>
              <c:showCatName val="0"/>
              <c:showSerName val="0"/>
              <c:showPercent val="0"/>
              <c:showBubbleSize val="0"/>
            </c:dLbl>
            <c:dLbl>
              <c:idx val="1"/>
              <c:layout/>
              <c:dLblPos val="inEnd"/>
              <c:showLegendKey val="0"/>
              <c:showVal val="1"/>
              <c:showCatName val="0"/>
              <c:showSerName val="0"/>
              <c:showPercent val="0"/>
              <c:showBubbleSize val="0"/>
            </c:dLbl>
            <c:dLbl>
              <c:idx val="2"/>
              <c:layout/>
              <c:dLblPos val="inEnd"/>
              <c:showLegendKey val="0"/>
              <c:showVal val="1"/>
              <c:showCatName val="0"/>
              <c:showSerName val="0"/>
              <c:showPercent val="0"/>
              <c:showBubbleSize val="0"/>
            </c:dLbl>
            <c:numFmt formatCode="#,##0" sourceLinked="0"/>
            <c:txPr>
              <a:bodyPr/>
              <a:lstStyle/>
              <a:p>
                <a:pPr>
                  <a:defRPr sz="1000" b="1" i="0" baseline="0">
                    <a:solidFill>
                      <a:schemeClr val="bg1"/>
                    </a:solidFill>
                    <a:latin typeface="Arial" panose="020B0604020202020204" pitchFamily="34" charset="0"/>
                    <a:cs typeface="Calibri" pitchFamily="34" charset="0"/>
                  </a:defRPr>
                </a:pPr>
                <a:endParaRPr lang="es-ES"/>
              </a:p>
            </c:txPr>
            <c:dLblPos val="inEnd"/>
            <c:showLegendKey val="0"/>
            <c:showVal val="0"/>
            <c:showCatName val="0"/>
            <c:showSerName val="0"/>
            <c:showPercent val="0"/>
            <c:showBubbleSize val="0"/>
          </c:dLbls>
          <c:cat>
            <c:strRef>
              <c:f>SANTILLANA_GRAFICOS!$B$9:$B$11</c:f>
              <c:strCache>
                <c:ptCount val="3"/>
                <c:pt idx="0">
                  <c:v>1Q 2015</c:v>
                </c:pt>
                <c:pt idx="1">
                  <c:v>1Q 2016</c:v>
                </c:pt>
                <c:pt idx="2">
                  <c:v>1Q 2016 (ex-FX)</c:v>
                </c:pt>
              </c:strCache>
            </c:strRef>
          </c:cat>
          <c:val>
            <c:numRef>
              <c:f>SANTILLANA_GRAFICOS!$C$9:$C$11</c:f>
              <c:numCache>
                <c:formatCode>#,##0</c:formatCode>
                <c:ptCount val="3"/>
                <c:pt idx="0">
                  <c:v>177.09777409673683</c:v>
                </c:pt>
                <c:pt idx="1">
                  <c:v>168.32329457916188</c:v>
                </c:pt>
                <c:pt idx="2">
                  <c:v>210.91629006278751</c:v>
                </c:pt>
              </c:numCache>
            </c:numRef>
          </c:val>
        </c:ser>
        <c:dLbls>
          <c:showLegendKey val="0"/>
          <c:showVal val="0"/>
          <c:showCatName val="0"/>
          <c:showSerName val="0"/>
          <c:showPercent val="0"/>
          <c:showBubbleSize val="0"/>
        </c:dLbls>
        <c:gapWidth val="32"/>
        <c:axId val="112156672"/>
        <c:axId val="112158208"/>
      </c:barChart>
      <c:catAx>
        <c:axId val="112156672"/>
        <c:scaling>
          <c:orientation val="minMax"/>
        </c:scaling>
        <c:delete val="0"/>
        <c:axPos val="b"/>
        <c:numFmt formatCode="General" sourceLinked="1"/>
        <c:majorTickMark val="none"/>
        <c:minorTickMark val="none"/>
        <c:tickLblPos val="nextTo"/>
        <c:spPr>
          <a:ln w="15875">
            <a:solidFill>
              <a:srgbClr val="7F7F7F"/>
            </a:solidFill>
          </a:ln>
        </c:spPr>
        <c:txPr>
          <a:bodyPr/>
          <a:lstStyle/>
          <a:p>
            <a:pPr>
              <a:defRPr sz="1000" b="1" i="0" baseline="0">
                <a:solidFill>
                  <a:schemeClr val="tx1">
                    <a:lumMod val="65000"/>
                    <a:lumOff val="35000"/>
                  </a:schemeClr>
                </a:solidFill>
                <a:latin typeface="Arial" panose="020B0604020202020204" pitchFamily="34" charset="0"/>
                <a:cs typeface="Calibri" pitchFamily="34" charset="0"/>
              </a:defRPr>
            </a:pPr>
            <a:endParaRPr lang="es-ES"/>
          </a:p>
        </c:txPr>
        <c:crossAx val="112158208"/>
        <c:crosses val="autoZero"/>
        <c:auto val="1"/>
        <c:lblAlgn val="ctr"/>
        <c:lblOffset val="100"/>
        <c:noMultiLvlLbl val="0"/>
      </c:catAx>
      <c:valAx>
        <c:axId val="112158208"/>
        <c:scaling>
          <c:orientation val="minMax"/>
          <c:min val="0"/>
        </c:scaling>
        <c:delete val="1"/>
        <c:axPos val="l"/>
        <c:numFmt formatCode="#,##0" sourceLinked="1"/>
        <c:majorTickMark val="out"/>
        <c:minorTickMark val="none"/>
        <c:tickLblPos val="nextTo"/>
        <c:crossAx val="112156672"/>
        <c:crosses val="autoZero"/>
        <c:crossBetween val="between"/>
      </c:valAx>
    </c:plotArea>
    <c:plotVisOnly val="1"/>
    <c:dispBlanksAs val="gap"/>
    <c:showDLblsOverMax val="0"/>
  </c:chart>
  <c:spPr>
    <a:ln>
      <a:noFill/>
    </a:ln>
  </c:spPr>
  <c:txPr>
    <a:bodyPr/>
    <a:lstStyle/>
    <a:p>
      <a:pPr>
        <a:defRPr sz="1800"/>
      </a:pPr>
      <a:endParaRPr lang="es-E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474893507164064E-2"/>
          <c:y val="6.3519000327215289E-2"/>
          <c:w val="0.94897315089712142"/>
          <c:h val="0.82699779842439691"/>
        </c:manualLayout>
      </c:layout>
      <c:barChart>
        <c:barDir val="col"/>
        <c:grouping val="clustered"/>
        <c:varyColors val="0"/>
        <c:ser>
          <c:idx val="0"/>
          <c:order val="0"/>
          <c:tx>
            <c:strRef>
              <c:f>SANTILLANA_GRAFICOS!$C$76</c:f>
              <c:strCache>
                <c:ptCount val="1"/>
                <c:pt idx="0">
                  <c:v>1Q 2015</c:v>
                </c:pt>
              </c:strCache>
            </c:strRef>
          </c:tx>
          <c:spPr>
            <a:solidFill>
              <a:schemeClr val="bg1">
                <a:lumMod val="50000"/>
              </a:schemeClr>
            </a:solidFill>
          </c:spPr>
          <c:invertIfNegative val="0"/>
          <c:dLbls>
            <c:dLbl>
              <c:idx val="1"/>
              <c:layout>
                <c:manualLayout>
                  <c:x val="-2.169264831024518E-3"/>
                  <c:y val="-1.8120957277104109E-3"/>
                </c:manualLayout>
              </c:layout>
              <c:spPr/>
              <c:txPr>
                <a:bodyPr/>
                <a:lstStyle/>
                <a:p>
                  <a:pPr>
                    <a:defRPr>
                      <a:solidFill>
                        <a:srgbClr val="7F7F7F"/>
                      </a:solidFill>
                    </a:defRPr>
                  </a:pPr>
                  <a:endParaRPr lang="es-ES"/>
                </a:p>
              </c:txPr>
              <c:dLblPos val="outEnd"/>
              <c:showLegendKey val="0"/>
              <c:showVal val="1"/>
              <c:showCatName val="0"/>
              <c:showSerName val="0"/>
              <c:showPercent val="0"/>
              <c:showBubbleSize val="0"/>
            </c:dLbl>
            <c:txPr>
              <a:bodyPr/>
              <a:lstStyle/>
              <a:p>
                <a:pPr>
                  <a:defRPr>
                    <a:solidFill>
                      <a:schemeClr val="bg1"/>
                    </a:solidFill>
                  </a:defRPr>
                </a:pPr>
                <a:endParaRPr lang="es-ES"/>
              </a:p>
            </c:txPr>
            <c:dLblPos val="inEnd"/>
            <c:showLegendKey val="0"/>
            <c:showVal val="1"/>
            <c:showCatName val="0"/>
            <c:showSerName val="0"/>
            <c:showPercent val="0"/>
            <c:showBubbleSize val="0"/>
            <c:showLeaderLines val="0"/>
          </c:dLbls>
          <c:cat>
            <c:strRef>
              <c:f>SANTILLANA_GRAFICOS!$D$75:$F$75</c:f>
              <c:strCache>
                <c:ptCount val="3"/>
                <c:pt idx="0">
                  <c:v>Traditional</c:v>
                </c:pt>
                <c:pt idx="1">
                  <c:v>Digital: UNO &amp; Compartir</c:v>
                </c:pt>
                <c:pt idx="2">
                  <c:v>Total Revenue (exFX)</c:v>
                </c:pt>
              </c:strCache>
            </c:strRef>
          </c:cat>
          <c:val>
            <c:numRef>
              <c:f>SANTILLANA_GRAFICOS!$D$76:$F$76</c:f>
              <c:numCache>
                <c:formatCode>#,##0</c:formatCode>
                <c:ptCount val="3"/>
                <c:pt idx="0">
                  <c:v>133.37063756963386</c:v>
                </c:pt>
                <c:pt idx="1">
                  <c:v>43.727136527102978</c:v>
                </c:pt>
                <c:pt idx="2">
                  <c:v>177.09777409673683</c:v>
                </c:pt>
              </c:numCache>
            </c:numRef>
          </c:val>
        </c:ser>
        <c:ser>
          <c:idx val="1"/>
          <c:order val="1"/>
          <c:tx>
            <c:strRef>
              <c:f>SANTILLANA_GRAFICOS!$C$77</c:f>
              <c:strCache>
                <c:ptCount val="1"/>
                <c:pt idx="0">
                  <c:v>1Q 2016</c:v>
                </c:pt>
              </c:strCache>
            </c:strRef>
          </c:tx>
          <c:spPr>
            <a:solidFill>
              <a:srgbClr val="006D9B"/>
            </a:solidFill>
            <a:ln>
              <a:noFill/>
            </a:ln>
          </c:spPr>
          <c:invertIfNegative val="0"/>
          <c:dLbls>
            <c:dLbl>
              <c:idx val="1"/>
              <c:layout>
                <c:manualLayout>
                  <c:x val="0"/>
                  <c:y val="1.4177541194855975E-2"/>
                </c:manualLayout>
              </c:layout>
              <c:spPr/>
              <c:txPr>
                <a:bodyPr/>
                <a:lstStyle/>
                <a:p>
                  <a:pPr>
                    <a:defRPr>
                      <a:solidFill>
                        <a:srgbClr val="7F7F7F"/>
                      </a:solidFill>
                    </a:defRPr>
                  </a:pPr>
                  <a:endParaRPr lang="es-ES"/>
                </a:p>
              </c:txPr>
              <c:dLblPos val="outEnd"/>
              <c:showLegendKey val="0"/>
              <c:showVal val="1"/>
              <c:showCatName val="0"/>
              <c:showSerName val="0"/>
              <c:showPercent val="0"/>
              <c:showBubbleSize val="0"/>
            </c:dLbl>
            <c:txPr>
              <a:bodyPr/>
              <a:lstStyle/>
              <a:p>
                <a:pPr>
                  <a:defRPr>
                    <a:solidFill>
                      <a:schemeClr val="bg1"/>
                    </a:solidFill>
                  </a:defRPr>
                </a:pPr>
                <a:endParaRPr lang="es-ES"/>
              </a:p>
            </c:txPr>
            <c:dLblPos val="inEnd"/>
            <c:showLegendKey val="0"/>
            <c:showVal val="1"/>
            <c:showCatName val="0"/>
            <c:showSerName val="0"/>
            <c:showPercent val="0"/>
            <c:showBubbleSize val="0"/>
            <c:showLeaderLines val="0"/>
          </c:dLbls>
          <c:cat>
            <c:strRef>
              <c:f>SANTILLANA_GRAFICOS!$D$75:$F$75</c:f>
              <c:strCache>
                <c:ptCount val="3"/>
                <c:pt idx="0">
                  <c:v>Traditional</c:v>
                </c:pt>
                <c:pt idx="1">
                  <c:v>Digital: UNO &amp; Compartir</c:v>
                </c:pt>
                <c:pt idx="2">
                  <c:v>Total Revenue (exFX)</c:v>
                </c:pt>
              </c:strCache>
            </c:strRef>
          </c:cat>
          <c:val>
            <c:numRef>
              <c:f>SANTILLANA_GRAFICOS!$D$77:$F$77</c:f>
              <c:numCache>
                <c:formatCode>#,##0</c:formatCode>
                <c:ptCount val="3"/>
                <c:pt idx="0">
                  <c:v>160.48313550636107</c:v>
                </c:pt>
                <c:pt idx="1">
                  <c:v>50.433154556426452</c:v>
                </c:pt>
                <c:pt idx="2">
                  <c:v>210.91629006278751</c:v>
                </c:pt>
              </c:numCache>
            </c:numRef>
          </c:val>
        </c:ser>
        <c:dLbls>
          <c:dLblPos val="inEnd"/>
          <c:showLegendKey val="0"/>
          <c:showVal val="1"/>
          <c:showCatName val="0"/>
          <c:showSerName val="0"/>
          <c:showPercent val="0"/>
          <c:showBubbleSize val="0"/>
        </c:dLbls>
        <c:gapWidth val="290"/>
        <c:axId val="112073728"/>
        <c:axId val="112079616"/>
      </c:barChart>
      <c:catAx>
        <c:axId val="112073728"/>
        <c:scaling>
          <c:orientation val="minMax"/>
        </c:scaling>
        <c:delete val="0"/>
        <c:axPos val="b"/>
        <c:majorTickMark val="out"/>
        <c:minorTickMark val="none"/>
        <c:tickLblPos val="nextTo"/>
        <c:txPr>
          <a:bodyPr/>
          <a:lstStyle/>
          <a:p>
            <a:pPr>
              <a:defRPr>
                <a:solidFill>
                  <a:schemeClr val="tx1">
                    <a:lumMod val="50000"/>
                    <a:lumOff val="50000"/>
                  </a:schemeClr>
                </a:solidFill>
              </a:defRPr>
            </a:pPr>
            <a:endParaRPr lang="es-ES"/>
          </a:p>
        </c:txPr>
        <c:crossAx val="112079616"/>
        <c:crosses val="autoZero"/>
        <c:auto val="1"/>
        <c:lblAlgn val="ctr"/>
        <c:lblOffset val="100"/>
        <c:noMultiLvlLbl val="0"/>
      </c:catAx>
      <c:valAx>
        <c:axId val="112079616"/>
        <c:scaling>
          <c:orientation val="minMax"/>
          <c:min val="0"/>
        </c:scaling>
        <c:delete val="1"/>
        <c:axPos val="l"/>
        <c:numFmt formatCode="#,##0" sourceLinked="1"/>
        <c:majorTickMark val="out"/>
        <c:minorTickMark val="none"/>
        <c:tickLblPos val="nextTo"/>
        <c:crossAx val="112073728"/>
        <c:crosses val="autoZero"/>
        <c:crossBetween val="between"/>
      </c:valAx>
      <c:spPr>
        <a:solidFill>
          <a:sysClr val="window" lastClr="FFFFFF"/>
        </a:solidFill>
      </c:spPr>
    </c:plotArea>
    <c:legend>
      <c:legendPos val="r"/>
      <c:layout>
        <c:manualLayout>
          <c:xMode val="edge"/>
          <c:yMode val="edge"/>
          <c:x val="0.3489501625891277"/>
          <c:y val="5.0238830386592354E-2"/>
          <c:w val="0.30264343929563436"/>
          <c:h val="0.27415624151777784"/>
        </c:manualLayout>
      </c:layout>
      <c:overlay val="0"/>
      <c:txPr>
        <a:bodyPr/>
        <a:lstStyle/>
        <a:p>
          <a:pPr>
            <a:defRPr>
              <a:solidFill>
                <a:schemeClr val="tx1">
                  <a:lumMod val="50000"/>
                  <a:lumOff val="50000"/>
                </a:schemeClr>
              </a:solidFill>
            </a:defRPr>
          </a:pPr>
          <a:endParaRPr lang="es-ES"/>
        </a:p>
      </c:txPr>
    </c:legend>
    <c:plotVisOnly val="1"/>
    <c:dispBlanksAs val="gap"/>
    <c:showDLblsOverMax val="0"/>
  </c:chart>
  <c:spPr>
    <a:solidFill>
      <a:sysClr val="window" lastClr="FFFFFF"/>
    </a:solidFill>
    <a:ln>
      <a:noFill/>
    </a:ln>
  </c:spPr>
  <c:txPr>
    <a:bodyPr/>
    <a:lstStyle/>
    <a:p>
      <a:pPr>
        <a:defRPr sz="1200" b="1">
          <a:solidFill>
            <a:schemeClr val="bg1"/>
          </a:solidFill>
          <a:latin typeface="Arial" panose="020B0604020202020204" pitchFamily="34" charset="0"/>
          <a:cs typeface="Arial" panose="020B0604020202020204" pitchFamily="34" charset="0"/>
        </a:defRPr>
      </a:pPr>
      <a:endParaRPr lang="es-E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3"/>
            <a:ext cx="2942219" cy="496491"/>
          </a:xfrm>
          <a:prstGeom prst="rect">
            <a:avLst/>
          </a:prstGeom>
        </p:spPr>
        <p:txBody>
          <a:bodyPr vert="horz" lIns="91429" tIns="45715" rIns="91429" bIns="45715" rtlCol="0"/>
          <a:lstStyle>
            <a:lvl1pPr algn="l">
              <a:defRPr sz="1200"/>
            </a:lvl1pPr>
          </a:lstStyle>
          <a:p>
            <a:endParaRPr lang="en-US"/>
          </a:p>
        </p:txBody>
      </p:sp>
      <p:sp>
        <p:nvSpPr>
          <p:cNvPr id="3" name="2 Marcador de fecha"/>
          <p:cNvSpPr>
            <a:spLocks noGrp="1"/>
          </p:cNvSpPr>
          <p:nvPr>
            <p:ph type="dt" idx="1"/>
          </p:nvPr>
        </p:nvSpPr>
        <p:spPr>
          <a:xfrm>
            <a:off x="3845950" y="3"/>
            <a:ext cx="2942219" cy="496491"/>
          </a:xfrm>
          <a:prstGeom prst="rect">
            <a:avLst/>
          </a:prstGeom>
        </p:spPr>
        <p:txBody>
          <a:bodyPr vert="horz" lIns="91429" tIns="45715" rIns="91429" bIns="45715" rtlCol="0"/>
          <a:lstStyle>
            <a:lvl1pPr algn="r">
              <a:defRPr sz="1200"/>
            </a:lvl1pPr>
          </a:lstStyle>
          <a:p>
            <a:fld id="{3EB83EDC-FED6-4F29-ADD3-77BD183FDC56}" type="datetimeFigureOut">
              <a:rPr lang="en-US" smtClean="0"/>
              <a:t>5/9/2016</a:t>
            </a:fld>
            <a:endParaRPr lang="en-US"/>
          </a:p>
        </p:txBody>
      </p:sp>
      <p:sp>
        <p:nvSpPr>
          <p:cNvPr id="4" name="3 Marcador de imagen de diapositiva"/>
          <p:cNvSpPr>
            <a:spLocks noGrp="1" noRot="1" noChangeAspect="1"/>
          </p:cNvSpPr>
          <p:nvPr>
            <p:ph type="sldImg" idx="2"/>
          </p:nvPr>
        </p:nvSpPr>
        <p:spPr>
          <a:xfrm>
            <a:off x="911225" y="744538"/>
            <a:ext cx="4967288" cy="3724275"/>
          </a:xfrm>
          <a:prstGeom prst="rect">
            <a:avLst/>
          </a:prstGeom>
          <a:noFill/>
          <a:ln w="12700">
            <a:solidFill>
              <a:prstClr val="black"/>
            </a:solidFill>
          </a:ln>
        </p:spPr>
        <p:txBody>
          <a:bodyPr vert="horz" lIns="91429" tIns="45715" rIns="91429" bIns="45715" rtlCol="0" anchor="ctr"/>
          <a:lstStyle/>
          <a:p>
            <a:endParaRPr lang="en-US"/>
          </a:p>
        </p:txBody>
      </p:sp>
      <p:sp>
        <p:nvSpPr>
          <p:cNvPr id="5" name="4 Marcador de notas"/>
          <p:cNvSpPr>
            <a:spLocks noGrp="1"/>
          </p:cNvSpPr>
          <p:nvPr>
            <p:ph type="body" sz="quarter" idx="3"/>
          </p:nvPr>
        </p:nvSpPr>
        <p:spPr>
          <a:xfrm>
            <a:off x="678975" y="4716661"/>
            <a:ext cx="5431790" cy="4468416"/>
          </a:xfrm>
          <a:prstGeom prst="rect">
            <a:avLst/>
          </a:prstGeom>
        </p:spPr>
        <p:txBody>
          <a:bodyPr vert="horz" lIns="91429" tIns="45715" rIns="91429" bIns="45715"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2" y="9431600"/>
            <a:ext cx="2942219" cy="496491"/>
          </a:xfrm>
          <a:prstGeom prst="rect">
            <a:avLst/>
          </a:prstGeom>
        </p:spPr>
        <p:txBody>
          <a:bodyPr vert="horz" lIns="91429" tIns="45715" rIns="91429" bIns="45715"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45950" y="9431600"/>
            <a:ext cx="2942219" cy="496491"/>
          </a:xfrm>
          <a:prstGeom prst="rect">
            <a:avLst/>
          </a:prstGeom>
        </p:spPr>
        <p:txBody>
          <a:bodyPr vert="horz" lIns="91429" tIns="45715" rIns="91429" bIns="45715" rtlCol="0" anchor="b"/>
          <a:lstStyle>
            <a:lvl1pPr algn="r">
              <a:defRPr sz="1200"/>
            </a:lvl1pPr>
          </a:lstStyle>
          <a:p>
            <a:fld id="{F6149C14-0B17-462D-9D57-AEF6F293F72E}" type="slidenum">
              <a:rPr lang="en-US" smtClean="0"/>
              <a:t>‹Nº›</a:t>
            </a:fld>
            <a:endParaRPr lang="en-US"/>
          </a:p>
        </p:txBody>
      </p:sp>
    </p:spTree>
    <p:extLst>
      <p:ext uri="{BB962C8B-B14F-4D97-AF65-F5344CB8AC3E}">
        <p14:creationId xmlns:p14="http://schemas.microsoft.com/office/powerpoint/2010/main" val="640373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xfrm>
            <a:off x="925513" y="749300"/>
            <a:ext cx="4960937" cy="3719513"/>
          </a:xfrm>
          <a:ln/>
        </p:spPr>
      </p:sp>
      <p:sp>
        <p:nvSpPr>
          <p:cNvPr id="15363" name="Rectangle 3"/>
          <p:cNvSpPr>
            <a:spLocks noGrp="1" noChangeArrowheads="1"/>
          </p:cNvSpPr>
          <p:nvPr>
            <p:ph type="body" idx="1"/>
          </p:nvPr>
        </p:nvSpPr>
        <p:spPr>
          <a:xfrm>
            <a:off x="679451" y="4718054"/>
            <a:ext cx="5432425" cy="4462463"/>
          </a:xfrm>
          <a:noFill/>
          <a:ln/>
        </p:spPr>
        <p:txBody>
          <a:bodyPr/>
          <a:lstStyle/>
          <a:p>
            <a:pPr eaLnBrk="1" hangingPunct="1"/>
            <a:endParaRPr lang="es-ES" dirty="0" smtClean="0">
              <a:latin typeface="Times New Roman" pitchFamily="18" charset="0"/>
            </a:endParaRPr>
          </a:p>
        </p:txBody>
      </p:sp>
      <p:sp>
        <p:nvSpPr>
          <p:cNvPr id="2" name="Slide Number Placeholder 1"/>
          <p:cNvSpPr>
            <a:spLocks noGrp="1"/>
          </p:cNvSpPr>
          <p:nvPr>
            <p:ph type="sldNum" sz="quarter" idx="10"/>
          </p:nvPr>
        </p:nvSpPr>
        <p:spPr/>
        <p:txBody>
          <a:bodyPr/>
          <a:lstStyle/>
          <a:p>
            <a:pPr>
              <a:defRPr/>
            </a:pPr>
            <a:fld id="{C7BE3F75-B099-4A62-A4F5-D4E060402B7A}"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F6149C14-0B17-462D-9D57-AEF6F293F72E}" type="slidenum">
              <a:rPr lang="en-US" smtClean="0"/>
              <a:t>2</a:t>
            </a:fld>
            <a:endParaRPr lang="en-US" dirty="0"/>
          </a:p>
        </p:txBody>
      </p:sp>
    </p:spTree>
    <p:extLst>
      <p:ext uri="{BB962C8B-B14F-4D97-AF65-F5344CB8AC3E}">
        <p14:creationId xmlns:p14="http://schemas.microsoft.com/office/powerpoint/2010/main" val="1345769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F6149C14-0B17-462D-9D57-AEF6F293F72E}" type="slidenum">
              <a:rPr lang="en-US" smtClean="0"/>
              <a:t>3</a:t>
            </a:fld>
            <a:endParaRPr lang="en-US"/>
          </a:p>
        </p:txBody>
      </p:sp>
    </p:spTree>
    <p:extLst>
      <p:ext uri="{BB962C8B-B14F-4D97-AF65-F5344CB8AC3E}">
        <p14:creationId xmlns:p14="http://schemas.microsoft.com/office/powerpoint/2010/main" val="1345769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F6149C14-0B17-462D-9D57-AEF6F293F72E}" type="slidenum">
              <a:rPr lang="en-US" smtClean="0"/>
              <a:t>6</a:t>
            </a:fld>
            <a:endParaRPr lang="en-US"/>
          </a:p>
        </p:txBody>
      </p:sp>
    </p:spTree>
    <p:extLst>
      <p:ext uri="{BB962C8B-B14F-4D97-AF65-F5344CB8AC3E}">
        <p14:creationId xmlns:p14="http://schemas.microsoft.com/office/powerpoint/2010/main" val="3570484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F6149C14-0B17-462D-9D57-AEF6F293F72E}" type="slidenum">
              <a:rPr lang="en-US" smtClean="0"/>
              <a:t>8</a:t>
            </a:fld>
            <a:endParaRPr lang="en-US"/>
          </a:p>
        </p:txBody>
      </p:sp>
    </p:spTree>
    <p:extLst>
      <p:ext uri="{BB962C8B-B14F-4D97-AF65-F5344CB8AC3E}">
        <p14:creationId xmlns:p14="http://schemas.microsoft.com/office/powerpoint/2010/main" val="2474799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F6149C14-0B17-462D-9D57-AEF6F293F72E}" type="slidenum">
              <a:rPr lang="en-US" smtClean="0"/>
              <a:t>9</a:t>
            </a:fld>
            <a:endParaRPr lang="en-US"/>
          </a:p>
        </p:txBody>
      </p:sp>
    </p:spTree>
    <p:extLst>
      <p:ext uri="{BB962C8B-B14F-4D97-AF65-F5344CB8AC3E}">
        <p14:creationId xmlns:p14="http://schemas.microsoft.com/office/powerpoint/2010/main" val="2474799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xfrm>
            <a:off x="925513" y="749300"/>
            <a:ext cx="4960937" cy="3719513"/>
          </a:xfrm>
          <a:ln/>
        </p:spPr>
      </p:sp>
      <p:sp>
        <p:nvSpPr>
          <p:cNvPr id="15363" name="Rectangle 3"/>
          <p:cNvSpPr>
            <a:spLocks noGrp="1" noChangeArrowheads="1"/>
          </p:cNvSpPr>
          <p:nvPr>
            <p:ph type="body" idx="1"/>
          </p:nvPr>
        </p:nvSpPr>
        <p:spPr>
          <a:xfrm>
            <a:off x="679451" y="4718054"/>
            <a:ext cx="5432425" cy="4462463"/>
          </a:xfrm>
          <a:noFill/>
          <a:ln/>
        </p:spPr>
        <p:txBody>
          <a:bodyPr/>
          <a:lstStyle/>
          <a:p>
            <a:pPr eaLnBrk="1" hangingPunct="1"/>
            <a:endParaRPr lang="es-ES" smtClean="0">
              <a:latin typeface="Times New Roman" pitchFamily="18" charset="0"/>
            </a:endParaRPr>
          </a:p>
        </p:txBody>
      </p:sp>
      <p:sp>
        <p:nvSpPr>
          <p:cNvPr id="2" name="Slide Number Placeholder 1"/>
          <p:cNvSpPr>
            <a:spLocks noGrp="1"/>
          </p:cNvSpPr>
          <p:nvPr>
            <p:ph type="sldNum" sz="quarter" idx="10"/>
          </p:nvPr>
        </p:nvSpPr>
        <p:spPr/>
        <p:txBody>
          <a:bodyPr/>
          <a:lstStyle/>
          <a:p>
            <a:pPr>
              <a:defRPr/>
            </a:pPr>
            <a:fld id="{C7BE3F75-B099-4A62-A4F5-D4E060402B7A}" type="slidenum">
              <a:rPr lang="en-US" smtClean="0"/>
              <a:pPr>
                <a:defRPr/>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107504" y="129389"/>
            <a:ext cx="7704856" cy="354387"/>
          </a:xfrm>
          <a:prstGeom prst="rect">
            <a:avLst/>
          </a:prstGeom>
        </p:spPr>
        <p:txBody>
          <a:bodyPr/>
          <a:lstStyle>
            <a:lvl1pPr marL="0" indent="0">
              <a:buNone/>
              <a:defRPr sz="2000" b="1">
                <a:solidFill>
                  <a:schemeClr val="bg2">
                    <a:lumMod val="75000"/>
                  </a:schemeClr>
                </a:solidFill>
                <a:latin typeface="+mj-lt"/>
                <a:cs typeface="Calibri" pitchFamily="34" charset="0"/>
              </a:defRPr>
            </a:lvl1pPr>
          </a:lstStyle>
          <a:p>
            <a:pPr lvl="0"/>
            <a:r>
              <a:rPr lang="en-US" dirty="0" smtClean="0"/>
              <a:t>Click to edit Master text style</a:t>
            </a:r>
          </a:p>
        </p:txBody>
      </p:sp>
      <p:sp>
        <p:nvSpPr>
          <p:cNvPr id="9" name="Text Placeholder 8"/>
          <p:cNvSpPr>
            <a:spLocks noGrp="1"/>
          </p:cNvSpPr>
          <p:nvPr>
            <p:ph type="body" sz="quarter" idx="11" hasCustomPrompt="1"/>
          </p:nvPr>
        </p:nvSpPr>
        <p:spPr>
          <a:xfrm>
            <a:off x="199764" y="6573684"/>
            <a:ext cx="5545138" cy="242888"/>
          </a:xfrm>
          <a:prstGeom prst="rect">
            <a:avLst/>
          </a:prstGeom>
        </p:spPr>
        <p:txBody>
          <a:bodyPr/>
          <a:lstStyle>
            <a:lvl1pPr marL="0" indent="0">
              <a:buNone/>
              <a:defRPr sz="900" baseline="0">
                <a:solidFill>
                  <a:schemeClr val="bg2">
                    <a:lumMod val="75000"/>
                  </a:schemeClr>
                </a:solidFill>
                <a:latin typeface="+mn-lt"/>
                <a:cs typeface="Calibri" pitchFamily="34" charset="0"/>
              </a:defRPr>
            </a:lvl1pPr>
          </a:lstStyle>
          <a:p>
            <a:pPr lvl="0"/>
            <a:r>
              <a:rPr lang="en-US" dirty="0" smtClean="0"/>
              <a:t>Title of presentation</a:t>
            </a:r>
            <a:endParaRPr lang="es-ES" dirty="0"/>
          </a:p>
        </p:txBody>
      </p:sp>
      <p:pic>
        <p:nvPicPr>
          <p:cNvPr id="10" name="Picture 2" descr="\\GrupoPrisa.NET\Prisa Corporacion\Areas Personales\mmacia\Escritorio\LOGOS PRS\PRISA.jpg"/>
          <p:cNvPicPr>
            <a:picLocks noChangeAspect="1" noChangeArrowheads="1"/>
          </p:cNvPicPr>
          <p:nvPr userDrawn="1"/>
        </p:nvPicPr>
        <p:blipFill rotWithShape="1">
          <a:blip r:embed="rId2"/>
          <a:srcRect l="8416" r="9621" b="14046"/>
          <a:stretch/>
        </p:blipFill>
        <p:spPr bwMode="auto">
          <a:xfrm>
            <a:off x="7815360" y="44624"/>
            <a:ext cx="867454" cy="451790"/>
          </a:xfrm>
          <a:prstGeom prst="rect">
            <a:avLst/>
          </a:prstGeom>
          <a:noFill/>
          <a:ln w="9525">
            <a:noFill/>
            <a:miter lim="800000"/>
            <a:headEnd/>
            <a:tailEnd/>
          </a:ln>
        </p:spPr>
      </p:pic>
      <p:sp>
        <p:nvSpPr>
          <p:cNvPr id="6" name="Rectangle 4"/>
          <p:cNvSpPr txBox="1">
            <a:spLocks noChangeArrowheads="1"/>
          </p:cNvSpPr>
          <p:nvPr userDrawn="1"/>
        </p:nvSpPr>
        <p:spPr bwMode="auto">
          <a:xfrm>
            <a:off x="8532440" y="6568739"/>
            <a:ext cx="360040" cy="192881"/>
          </a:xfrm>
          <a:prstGeom prst="rect">
            <a:avLst/>
          </a:prstGeom>
          <a:noFill/>
          <a:ln>
            <a:noFill/>
          </a:ln>
          <a:extLst/>
        </p:spPr>
        <p:txBody>
          <a:bodyPr/>
          <a:lstStyle>
            <a:lvl1pPr eaLnBrk="0" hangingPunct="0">
              <a:defRPr sz="800" b="1">
                <a:solidFill>
                  <a:srgbClr val="4D4D4D"/>
                </a:solidFill>
                <a:latin typeface="Garamond" pitchFamily="18" charset="0"/>
                <a:cs typeface="Arial" pitchFamily="34" charset="0"/>
              </a:defRPr>
            </a:lvl1pPr>
            <a:lvl2pPr marL="742950" indent="-285750" eaLnBrk="0" hangingPunct="0">
              <a:defRPr sz="800" b="1">
                <a:solidFill>
                  <a:srgbClr val="4D4D4D"/>
                </a:solidFill>
                <a:latin typeface="Garamond" pitchFamily="18" charset="0"/>
                <a:cs typeface="Arial" pitchFamily="34" charset="0"/>
              </a:defRPr>
            </a:lvl2pPr>
            <a:lvl3pPr marL="1143000" indent="-228600" eaLnBrk="0" hangingPunct="0">
              <a:defRPr sz="800" b="1">
                <a:solidFill>
                  <a:srgbClr val="4D4D4D"/>
                </a:solidFill>
                <a:latin typeface="Garamond" pitchFamily="18" charset="0"/>
                <a:cs typeface="Arial" pitchFamily="34" charset="0"/>
              </a:defRPr>
            </a:lvl3pPr>
            <a:lvl4pPr marL="1600200" indent="-228600" eaLnBrk="0" hangingPunct="0">
              <a:defRPr sz="800" b="1">
                <a:solidFill>
                  <a:srgbClr val="4D4D4D"/>
                </a:solidFill>
                <a:latin typeface="Garamond" pitchFamily="18" charset="0"/>
                <a:cs typeface="Arial" pitchFamily="34" charset="0"/>
              </a:defRPr>
            </a:lvl4pPr>
            <a:lvl5pPr marL="2057400" indent="-228600" eaLnBrk="0" hangingPunct="0">
              <a:defRPr sz="800" b="1">
                <a:solidFill>
                  <a:srgbClr val="4D4D4D"/>
                </a:solidFill>
                <a:latin typeface="Garamond" pitchFamily="18" charset="0"/>
                <a:cs typeface="Arial" pitchFamily="34" charset="0"/>
              </a:defRPr>
            </a:lvl5pPr>
            <a:lvl6pPr marL="2514600" indent="-228600" eaLnBrk="0" fontAlgn="base" hangingPunct="0">
              <a:spcBef>
                <a:spcPct val="0"/>
              </a:spcBef>
              <a:spcAft>
                <a:spcPct val="0"/>
              </a:spcAft>
              <a:defRPr sz="800" b="1">
                <a:solidFill>
                  <a:srgbClr val="4D4D4D"/>
                </a:solidFill>
                <a:latin typeface="Garamond" pitchFamily="18" charset="0"/>
                <a:cs typeface="Arial" pitchFamily="34" charset="0"/>
              </a:defRPr>
            </a:lvl6pPr>
            <a:lvl7pPr marL="2971800" indent="-228600" eaLnBrk="0" fontAlgn="base" hangingPunct="0">
              <a:spcBef>
                <a:spcPct val="0"/>
              </a:spcBef>
              <a:spcAft>
                <a:spcPct val="0"/>
              </a:spcAft>
              <a:defRPr sz="800" b="1">
                <a:solidFill>
                  <a:srgbClr val="4D4D4D"/>
                </a:solidFill>
                <a:latin typeface="Garamond" pitchFamily="18" charset="0"/>
                <a:cs typeface="Arial" pitchFamily="34" charset="0"/>
              </a:defRPr>
            </a:lvl7pPr>
            <a:lvl8pPr marL="3429000" indent="-228600" eaLnBrk="0" fontAlgn="base" hangingPunct="0">
              <a:spcBef>
                <a:spcPct val="0"/>
              </a:spcBef>
              <a:spcAft>
                <a:spcPct val="0"/>
              </a:spcAft>
              <a:defRPr sz="800" b="1">
                <a:solidFill>
                  <a:srgbClr val="4D4D4D"/>
                </a:solidFill>
                <a:latin typeface="Garamond" pitchFamily="18" charset="0"/>
                <a:cs typeface="Arial" pitchFamily="34" charset="0"/>
              </a:defRPr>
            </a:lvl8pPr>
            <a:lvl9pPr marL="3886200" indent="-228600" eaLnBrk="0" fontAlgn="base" hangingPunct="0">
              <a:spcBef>
                <a:spcPct val="0"/>
              </a:spcBef>
              <a:spcAft>
                <a:spcPct val="0"/>
              </a:spcAft>
              <a:defRPr sz="800" b="1">
                <a:solidFill>
                  <a:srgbClr val="4D4D4D"/>
                </a:solidFill>
                <a:latin typeface="Garamond" pitchFamily="18" charset="0"/>
                <a:cs typeface="Arial" pitchFamily="34" charset="0"/>
              </a:defRPr>
            </a:lvl9pPr>
          </a:lstStyle>
          <a:p>
            <a:pPr algn="r" eaLnBrk="1" fontAlgn="base" hangingPunct="1">
              <a:spcBef>
                <a:spcPct val="0"/>
              </a:spcBef>
              <a:spcAft>
                <a:spcPct val="0"/>
              </a:spcAft>
              <a:defRPr/>
            </a:pPr>
            <a:fld id="{3A12008D-EF2E-4059-8CC2-03002BE0CFCA}" type="slidenum">
              <a:rPr lang="en-US" sz="900" i="0" smtClean="0">
                <a:solidFill>
                  <a:schemeClr val="bg2">
                    <a:lumMod val="75000"/>
                  </a:schemeClr>
                </a:solidFill>
                <a:latin typeface="+mn-lt"/>
              </a:rPr>
              <a:pPr algn="r" eaLnBrk="1" fontAlgn="base" hangingPunct="1">
                <a:spcBef>
                  <a:spcPct val="0"/>
                </a:spcBef>
                <a:spcAft>
                  <a:spcPct val="0"/>
                </a:spcAft>
                <a:defRPr/>
              </a:pPr>
              <a:t>‹Nº›</a:t>
            </a:fld>
            <a:endParaRPr lang="en-US" sz="900" i="0" dirty="0" smtClean="0">
              <a:solidFill>
                <a:schemeClr val="bg2">
                  <a:lumMod val="75000"/>
                </a:schemeClr>
              </a:solidFill>
              <a:latin typeface="+mn-lt"/>
            </a:endParaRPr>
          </a:p>
        </p:txBody>
      </p:sp>
    </p:spTree>
    <p:extLst>
      <p:ext uri="{BB962C8B-B14F-4D97-AF65-F5344CB8AC3E}">
        <p14:creationId xmlns:p14="http://schemas.microsoft.com/office/powerpoint/2010/main" val="390875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8_Title and Content">
    <p:spTree>
      <p:nvGrpSpPr>
        <p:cNvPr id="1" name=""/>
        <p:cNvGrpSpPr/>
        <p:nvPr/>
      </p:nvGrpSpPr>
      <p:grpSpPr>
        <a:xfrm>
          <a:off x="0" y="0"/>
          <a:ext cx="0" cy="0"/>
          <a:chOff x="0" y="0"/>
          <a:chExt cx="0" cy="0"/>
        </a:xfrm>
      </p:grpSpPr>
      <p:sp>
        <p:nvSpPr>
          <p:cNvPr id="3" name="Rectangle 4"/>
          <p:cNvSpPr txBox="1">
            <a:spLocks noChangeArrowheads="1"/>
          </p:cNvSpPr>
          <p:nvPr userDrawn="1"/>
        </p:nvSpPr>
        <p:spPr bwMode="auto">
          <a:xfrm>
            <a:off x="8532440" y="6568739"/>
            <a:ext cx="360040" cy="192881"/>
          </a:xfrm>
          <a:prstGeom prst="rect">
            <a:avLst/>
          </a:prstGeom>
          <a:noFill/>
          <a:ln>
            <a:noFill/>
          </a:ln>
          <a:extLst/>
        </p:spPr>
        <p:txBody>
          <a:bodyPr/>
          <a:lstStyle>
            <a:lvl1pPr eaLnBrk="0" hangingPunct="0">
              <a:defRPr sz="800" b="1">
                <a:solidFill>
                  <a:srgbClr val="4D4D4D"/>
                </a:solidFill>
                <a:latin typeface="Garamond" pitchFamily="18" charset="0"/>
                <a:cs typeface="Arial" pitchFamily="34" charset="0"/>
              </a:defRPr>
            </a:lvl1pPr>
            <a:lvl2pPr marL="742950" indent="-285750" eaLnBrk="0" hangingPunct="0">
              <a:defRPr sz="800" b="1">
                <a:solidFill>
                  <a:srgbClr val="4D4D4D"/>
                </a:solidFill>
                <a:latin typeface="Garamond" pitchFamily="18" charset="0"/>
                <a:cs typeface="Arial" pitchFamily="34" charset="0"/>
              </a:defRPr>
            </a:lvl2pPr>
            <a:lvl3pPr marL="1143000" indent="-228600" eaLnBrk="0" hangingPunct="0">
              <a:defRPr sz="800" b="1">
                <a:solidFill>
                  <a:srgbClr val="4D4D4D"/>
                </a:solidFill>
                <a:latin typeface="Garamond" pitchFamily="18" charset="0"/>
                <a:cs typeface="Arial" pitchFamily="34" charset="0"/>
              </a:defRPr>
            </a:lvl3pPr>
            <a:lvl4pPr marL="1600200" indent="-228600" eaLnBrk="0" hangingPunct="0">
              <a:defRPr sz="800" b="1">
                <a:solidFill>
                  <a:srgbClr val="4D4D4D"/>
                </a:solidFill>
                <a:latin typeface="Garamond" pitchFamily="18" charset="0"/>
                <a:cs typeface="Arial" pitchFamily="34" charset="0"/>
              </a:defRPr>
            </a:lvl4pPr>
            <a:lvl5pPr marL="2057400" indent="-228600" eaLnBrk="0" hangingPunct="0">
              <a:defRPr sz="800" b="1">
                <a:solidFill>
                  <a:srgbClr val="4D4D4D"/>
                </a:solidFill>
                <a:latin typeface="Garamond" pitchFamily="18" charset="0"/>
                <a:cs typeface="Arial" pitchFamily="34" charset="0"/>
              </a:defRPr>
            </a:lvl5pPr>
            <a:lvl6pPr marL="2514600" indent="-228600" eaLnBrk="0" fontAlgn="base" hangingPunct="0">
              <a:spcBef>
                <a:spcPct val="0"/>
              </a:spcBef>
              <a:spcAft>
                <a:spcPct val="0"/>
              </a:spcAft>
              <a:defRPr sz="800" b="1">
                <a:solidFill>
                  <a:srgbClr val="4D4D4D"/>
                </a:solidFill>
                <a:latin typeface="Garamond" pitchFamily="18" charset="0"/>
                <a:cs typeface="Arial" pitchFamily="34" charset="0"/>
              </a:defRPr>
            </a:lvl6pPr>
            <a:lvl7pPr marL="2971800" indent="-228600" eaLnBrk="0" fontAlgn="base" hangingPunct="0">
              <a:spcBef>
                <a:spcPct val="0"/>
              </a:spcBef>
              <a:spcAft>
                <a:spcPct val="0"/>
              </a:spcAft>
              <a:defRPr sz="800" b="1">
                <a:solidFill>
                  <a:srgbClr val="4D4D4D"/>
                </a:solidFill>
                <a:latin typeface="Garamond" pitchFamily="18" charset="0"/>
                <a:cs typeface="Arial" pitchFamily="34" charset="0"/>
              </a:defRPr>
            </a:lvl7pPr>
            <a:lvl8pPr marL="3429000" indent="-228600" eaLnBrk="0" fontAlgn="base" hangingPunct="0">
              <a:spcBef>
                <a:spcPct val="0"/>
              </a:spcBef>
              <a:spcAft>
                <a:spcPct val="0"/>
              </a:spcAft>
              <a:defRPr sz="800" b="1">
                <a:solidFill>
                  <a:srgbClr val="4D4D4D"/>
                </a:solidFill>
                <a:latin typeface="Garamond" pitchFamily="18" charset="0"/>
                <a:cs typeface="Arial" pitchFamily="34" charset="0"/>
              </a:defRPr>
            </a:lvl8pPr>
            <a:lvl9pPr marL="3886200" indent="-228600" eaLnBrk="0" fontAlgn="base" hangingPunct="0">
              <a:spcBef>
                <a:spcPct val="0"/>
              </a:spcBef>
              <a:spcAft>
                <a:spcPct val="0"/>
              </a:spcAft>
              <a:defRPr sz="800" b="1">
                <a:solidFill>
                  <a:srgbClr val="4D4D4D"/>
                </a:solidFill>
                <a:latin typeface="Garamond" pitchFamily="18" charset="0"/>
                <a:cs typeface="Arial" pitchFamily="34" charset="0"/>
              </a:defRPr>
            </a:lvl9pPr>
          </a:lstStyle>
          <a:p>
            <a:pPr algn="r" eaLnBrk="1" fontAlgn="base" hangingPunct="1">
              <a:spcBef>
                <a:spcPct val="0"/>
              </a:spcBef>
              <a:spcAft>
                <a:spcPct val="0"/>
              </a:spcAft>
              <a:defRPr/>
            </a:pPr>
            <a:fld id="{3A12008D-EF2E-4059-8CC2-03002BE0CFCA}" type="slidenum">
              <a:rPr lang="en-US" sz="900" i="0" smtClean="0">
                <a:solidFill>
                  <a:schemeClr val="bg2">
                    <a:lumMod val="75000"/>
                  </a:schemeClr>
                </a:solidFill>
                <a:latin typeface="+mn-lt"/>
              </a:rPr>
              <a:pPr algn="r" eaLnBrk="1" fontAlgn="base" hangingPunct="1">
                <a:spcBef>
                  <a:spcPct val="0"/>
                </a:spcBef>
                <a:spcAft>
                  <a:spcPct val="0"/>
                </a:spcAft>
                <a:defRPr/>
              </a:pPr>
              <a:t>‹Nº›</a:t>
            </a:fld>
            <a:endParaRPr lang="en-US" sz="900" i="0" dirty="0" smtClean="0">
              <a:solidFill>
                <a:schemeClr val="bg2">
                  <a:lumMod val="75000"/>
                </a:schemeClr>
              </a:solidFill>
              <a:latin typeface="+mn-lt"/>
            </a:endParaRPr>
          </a:p>
        </p:txBody>
      </p:sp>
    </p:spTree>
    <p:extLst>
      <p:ext uri="{BB962C8B-B14F-4D97-AF65-F5344CB8AC3E}">
        <p14:creationId xmlns:p14="http://schemas.microsoft.com/office/powerpoint/2010/main" val="26696383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descr="\\GrupoPrisa.NET\Prisa Corporacion\Areas Personales\mmacia\Escritorio\LOGOS PRS\PRISA.jpg"/>
          <p:cNvPicPr>
            <a:picLocks noChangeAspect="1" noChangeArrowheads="1"/>
          </p:cNvPicPr>
          <p:nvPr/>
        </p:nvPicPr>
        <p:blipFill rotWithShape="1">
          <a:blip r:embed="rId4"/>
          <a:srcRect l="8416" r="9621" b="14046"/>
          <a:stretch/>
        </p:blipFill>
        <p:spPr bwMode="auto">
          <a:xfrm>
            <a:off x="7815360" y="44624"/>
            <a:ext cx="867454" cy="451790"/>
          </a:xfrm>
          <a:prstGeom prst="rect">
            <a:avLst/>
          </a:prstGeom>
          <a:noFill/>
          <a:ln w="9525">
            <a:noFill/>
            <a:miter lim="800000"/>
            <a:headEnd/>
            <a:tailEnd/>
          </a:ln>
        </p:spPr>
      </p:pic>
    </p:spTree>
    <p:extLst>
      <p:ext uri="{BB962C8B-B14F-4D97-AF65-F5344CB8AC3E}">
        <p14:creationId xmlns:p14="http://schemas.microsoft.com/office/powerpoint/2010/main" val="4290509469"/>
      </p:ext>
    </p:extLst>
  </p:cSld>
  <p:clrMap bg1="lt1" tx1="dk1" bg2="lt2" tx2="dk2" accent1="accent1" accent2="accent2" accent3="accent3" accent4="accent4" accent5="accent5" accent6="accent6" hlink="hlink" folHlink="folHlink"/>
  <p:sldLayoutIdLst>
    <p:sldLayoutId id="2147483667" r:id="rId1"/>
    <p:sldLayoutId id="2147483669" r:id="rId2"/>
  </p:sldLayoutIdLst>
  <p:hf hdr="0" ftr="0" dt="0"/>
  <p:txStyles>
    <p:titleStyle>
      <a:lvl1pPr algn="l" rtl="0" eaLnBrk="0" fontAlgn="base" hangingPunct="0">
        <a:spcBef>
          <a:spcPct val="0"/>
        </a:spcBef>
        <a:spcAft>
          <a:spcPct val="25000"/>
        </a:spcAft>
        <a:defRPr sz="2400">
          <a:solidFill>
            <a:srgbClr val="0099CC"/>
          </a:solidFill>
          <a:latin typeface="Arial" pitchFamily="34" charset="0"/>
          <a:ea typeface="Arial" pitchFamily="36" charset="0"/>
          <a:cs typeface="Arial" pitchFamily="34" charset="0"/>
        </a:defRPr>
      </a:lvl1pPr>
      <a:lvl2pPr algn="l" rtl="0" eaLnBrk="0" fontAlgn="base" hangingPunct="0">
        <a:spcBef>
          <a:spcPct val="0"/>
        </a:spcBef>
        <a:spcAft>
          <a:spcPct val="25000"/>
        </a:spcAft>
        <a:defRPr sz="2400">
          <a:solidFill>
            <a:srgbClr val="0099CC"/>
          </a:solidFill>
          <a:latin typeface="Arial" pitchFamily="34" charset="0"/>
          <a:ea typeface="Arial" pitchFamily="36" charset="0"/>
          <a:cs typeface="Arial" pitchFamily="34" charset="0"/>
        </a:defRPr>
      </a:lvl2pPr>
      <a:lvl3pPr algn="l" rtl="0" eaLnBrk="0" fontAlgn="base" hangingPunct="0">
        <a:spcBef>
          <a:spcPct val="0"/>
        </a:spcBef>
        <a:spcAft>
          <a:spcPct val="25000"/>
        </a:spcAft>
        <a:defRPr sz="2400">
          <a:solidFill>
            <a:srgbClr val="0099CC"/>
          </a:solidFill>
          <a:latin typeface="Arial" pitchFamily="34" charset="0"/>
          <a:ea typeface="Arial" pitchFamily="36" charset="0"/>
          <a:cs typeface="Arial" pitchFamily="34" charset="0"/>
        </a:defRPr>
      </a:lvl3pPr>
      <a:lvl4pPr algn="l" rtl="0" eaLnBrk="0" fontAlgn="base" hangingPunct="0">
        <a:spcBef>
          <a:spcPct val="0"/>
        </a:spcBef>
        <a:spcAft>
          <a:spcPct val="25000"/>
        </a:spcAft>
        <a:defRPr sz="2400">
          <a:solidFill>
            <a:srgbClr val="0099CC"/>
          </a:solidFill>
          <a:latin typeface="Arial" pitchFamily="34" charset="0"/>
          <a:ea typeface="Arial" pitchFamily="36" charset="0"/>
          <a:cs typeface="Arial" pitchFamily="34" charset="0"/>
        </a:defRPr>
      </a:lvl4pPr>
      <a:lvl5pPr algn="l" rtl="0" eaLnBrk="0" fontAlgn="base" hangingPunct="0">
        <a:spcBef>
          <a:spcPct val="0"/>
        </a:spcBef>
        <a:spcAft>
          <a:spcPct val="25000"/>
        </a:spcAft>
        <a:defRPr sz="2400">
          <a:solidFill>
            <a:srgbClr val="0099CC"/>
          </a:solidFill>
          <a:latin typeface="Arial" pitchFamily="34" charset="0"/>
          <a:ea typeface="Arial" pitchFamily="36" charset="0"/>
          <a:cs typeface="Arial" pitchFamily="34" charset="0"/>
        </a:defRPr>
      </a:lvl5pPr>
      <a:lvl6pPr marL="457200" algn="l" rtl="0" fontAlgn="base">
        <a:spcBef>
          <a:spcPct val="0"/>
        </a:spcBef>
        <a:spcAft>
          <a:spcPct val="25000"/>
        </a:spcAft>
        <a:defRPr sz="2400">
          <a:solidFill>
            <a:srgbClr val="0099CC"/>
          </a:solidFill>
          <a:latin typeface="Garamond" pitchFamily="1" charset="0"/>
        </a:defRPr>
      </a:lvl6pPr>
      <a:lvl7pPr marL="914400" algn="l" rtl="0" fontAlgn="base">
        <a:spcBef>
          <a:spcPct val="0"/>
        </a:spcBef>
        <a:spcAft>
          <a:spcPct val="25000"/>
        </a:spcAft>
        <a:defRPr sz="2400">
          <a:solidFill>
            <a:srgbClr val="0099CC"/>
          </a:solidFill>
          <a:latin typeface="Garamond" pitchFamily="1" charset="0"/>
        </a:defRPr>
      </a:lvl7pPr>
      <a:lvl8pPr marL="1371600" algn="l" rtl="0" fontAlgn="base">
        <a:spcBef>
          <a:spcPct val="0"/>
        </a:spcBef>
        <a:spcAft>
          <a:spcPct val="25000"/>
        </a:spcAft>
        <a:defRPr sz="2400">
          <a:solidFill>
            <a:srgbClr val="0099CC"/>
          </a:solidFill>
          <a:latin typeface="Garamond" pitchFamily="1" charset="0"/>
        </a:defRPr>
      </a:lvl8pPr>
      <a:lvl9pPr marL="1828800" algn="l" rtl="0" fontAlgn="base">
        <a:spcBef>
          <a:spcPct val="0"/>
        </a:spcBef>
        <a:spcAft>
          <a:spcPct val="25000"/>
        </a:spcAft>
        <a:defRPr sz="2400">
          <a:solidFill>
            <a:srgbClr val="0099CC"/>
          </a:solidFill>
          <a:latin typeface="Garamond" pitchFamily="1" charset="0"/>
        </a:defRPr>
      </a:lvl9pPr>
    </p:titleStyle>
    <p:bodyStyle>
      <a:lvl1pPr marL="342900" indent="-342900" algn="l" rtl="0" eaLnBrk="0" fontAlgn="base" hangingPunct="0">
        <a:spcBef>
          <a:spcPct val="20000"/>
        </a:spcBef>
        <a:spcAft>
          <a:spcPct val="0"/>
        </a:spcAft>
        <a:buFont typeface="Wingdings" pitchFamily="2" charset="2"/>
        <a:buChar char="§"/>
        <a:defRPr sz="1400">
          <a:solidFill>
            <a:srgbClr val="0099CC"/>
          </a:solidFill>
          <a:latin typeface="Arial" pitchFamily="34" charset="0"/>
          <a:ea typeface="Arial" pitchFamily="36" charset="0"/>
          <a:cs typeface="Arial" pitchFamily="34" charset="0"/>
        </a:defRPr>
      </a:lvl1pPr>
      <a:lvl2pPr marL="742950" indent="-285750" algn="l" rtl="0" eaLnBrk="0" fontAlgn="base" hangingPunct="0">
        <a:spcBef>
          <a:spcPct val="20000"/>
        </a:spcBef>
        <a:spcAft>
          <a:spcPct val="0"/>
        </a:spcAft>
        <a:buChar char="–"/>
        <a:defRPr sz="1200">
          <a:solidFill>
            <a:srgbClr val="0099CC"/>
          </a:solidFill>
          <a:latin typeface="Arial" pitchFamily="34" charset="0"/>
          <a:ea typeface="Arial" pitchFamily="36" charset="0"/>
          <a:cs typeface="Arial" pitchFamily="34" charset="0"/>
        </a:defRPr>
      </a:lvl2pPr>
      <a:lvl3pPr marL="1143000" indent="-228600" algn="l" rtl="0" eaLnBrk="0" fontAlgn="base" hangingPunct="0">
        <a:spcBef>
          <a:spcPct val="20000"/>
        </a:spcBef>
        <a:spcAft>
          <a:spcPct val="0"/>
        </a:spcAft>
        <a:buChar char="•"/>
        <a:defRPr sz="1000">
          <a:solidFill>
            <a:srgbClr val="0099CC"/>
          </a:solidFill>
          <a:latin typeface="Arial" pitchFamily="34" charset="0"/>
          <a:ea typeface="Arial" pitchFamily="36" charset="0"/>
          <a:cs typeface="Arial" pitchFamily="34" charset="0"/>
        </a:defRPr>
      </a:lvl3pPr>
      <a:lvl4pPr marL="1600200" indent="-228600" algn="l" rtl="0" eaLnBrk="0" fontAlgn="base" hangingPunct="0">
        <a:spcBef>
          <a:spcPct val="20000"/>
        </a:spcBef>
        <a:spcAft>
          <a:spcPct val="0"/>
        </a:spcAft>
        <a:buChar char="–"/>
        <a:defRPr sz="1000">
          <a:solidFill>
            <a:srgbClr val="0099CC"/>
          </a:solidFill>
          <a:latin typeface="Arial" pitchFamily="34" charset="0"/>
          <a:ea typeface="Arial" pitchFamily="36" charset="0"/>
          <a:cs typeface="Arial" pitchFamily="34" charset="0"/>
        </a:defRPr>
      </a:lvl4pPr>
      <a:lvl5pPr marL="2057400" indent="-228600" algn="l" rtl="0" eaLnBrk="0" fontAlgn="base" hangingPunct="0">
        <a:spcBef>
          <a:spcPct val="20000"/>
        </a:spcBef>
        <a:spcAft>
          <a:spcPct val="0"/>
        </a:spcAft>
        <a:buChar char="»"/>
        <a:defRPr sz="900">
          <a:solidFill>
            <a:srgbClr val="0099CC"/>
          </a:solidFill>
          <a:latin typeface="Arial" pitchFamily="34" charset="0"/>
          <a:ea typeface="Arial" pitchFamily="36" charset="0"/>
          <a:cs typeface="Arial" pitchFamily="34" charset="0"/>
        </a:defRPr>
      </a:lvl5pPr>
      <a:lvl6pPr marL="2514600" indent="-228600" algn="l" rtl="0" fontAlgn="base">
        <a:spcBef>
          <a:spcPct val="20000"/>
        </a:spcBef>
        <a:spcAft>
          <a:spcPct val="0"/>
        </a:spcAft>
        <a:buChar char="»"/>
        <a:defRPr sz="900">
          <a:solidFill>
            <a:srgbClr val="0099CC"/>
          </a:solidFill>
          <a:latin typeface="+mn-lt"/>
        </a:defRPr>
      </a:lvl6pPr>
      <a:lvl7pPr marL="2971800" indent="-228600" algn="l" rtl="0" fontAlgn="base">
        <a:spcBef>
          <a:spcPct val="20000"/>
        </a:spcBef>
        <a:spcAft>
          <a:spcPct val="0"/>
        </a:spcAft>
        <a:buChar char="»"/>
        <a:defRPr sz="900">
          <a:solidFill>
            <a:srgbClr val="0099CC"/>
          </a:solidFill>
          <a:latin typeface="+mn-lt"/>
        </a:defRPr>
      </a:lvl7pPr>
      <a:lvl8pPr marL="3429000" indent="-228600" algn="l" rtl="0" fontAlgn="base">
        <a:spcBef>
          <a:spcPct val="20000"/>
        </a:spcBef>
        <a:spcAft>
          <a:spcPct val="0"/>
        </a:spcAft>
        <a:buChar char="»"/>
        <a:defRPr sz="900">
          <a:solidFill>
            <a:srgbClr val="0099CC"/>
          </a:solidFill>
          <a:latin typeface="+mn-lt"/>
        </a:defRPr>
      </a:lvl8pPr>
      <a:lvl9pPr marL="3886200" indent="-228600" algn="l" rtl="0" fontAlgn="base">
        <a:spcBef>
          <a:spcPct val="20000"/>
        </a:spcBef>
        <a:spcAft>
          <a:spcPct val="0"/>
        </a:spcAft>
        <a:buChar char="»"/>
        <a:defRPr sz="900">
          <a:solidFill>
            <a:srgbClr val="0099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1.xml"/><Relationship Id="rId5" Type="http://schemas.openxmlformats.org/officeDocument/2006/relationships/chart" Target="../charts/chart22.xml"/><Relationship Id="rId4" Type="http://schemas.openxmlformats.org/officeDocument/2006/relationships/chart" Target="../charts/chart21.xml"/></Relationships>
</file>

<file path=ppt/slides/_rels/slide1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chart" Target="../charts/chart25.xml"/></Relationships>
</file>

<file path=ppt/slides/_rels/slide12.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chart" Target="../charts/chart26.xml"/><Relationship Id="rId1" Type="http://schemas.openxmlformats.org/officeDocument/2006/relationships/slideLayout" Target="../slideLayouts/slideLayout1.xml"/><Relationship Id="rId6" Type="http://schemas.openxmlformats.org/officeDocument/2006/relationships/chart" Target="../charts/chart30.xml"/><Relationship Id="rId5" Type="http://schemas.openxmlformats.org/officeDocument/2006/relationships/chart" Target="../charts/chart29.xml"/><Relationship Id="rId4" Type="http://schemas.openxmlformats.org/officeDocument/2006/relationships/chart" Target="../charts/chart28.xml"/></Relationships>
</file>

<file path=ppt/slides/_rels/slide13.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chart" Target="../charts/chart9.xml"/><Relationship Id="rId4" Type="http://schemas.openxmlformats.org/officeDocument/2006/relationships/chart" Target="../charts/chart8.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chart" Target="../charts/chart12.xml"/></Relationships>
</file>

<file path=ppt/slides/_rels/slide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chart" Target="../charts/chart18.xml"/><Relationship Id="rId5" Type="http://schemas.openxmlformats.org/officeDocument/2006/relationships/chart" Target="../charts/chart17.xml"/><Relationship Id="rId4" Type="http://schemas.openxmlformats.org/officeDocument/2006/relationships/chart" Target="../charts/char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GrupoPrisa.NET\Prisa Corporacion\Areas Personales\mmacia\Escritorio\LOGOS PRS\PRISA.jpg"/>
          <p:cNvPicPr>
            <a:picLocks noChangeAspect="1" noChangeArrowheads="1"/>
          </p:cNvPicPr>
          <p:nvPr/>
        </p:nvPicPr>
        <p:blipFill rotWithShape="1">
          <a:blip r:embed="rId3"/>
          <a:srcRect l="8416" r="9621" b="14046"/>
          <a:stretch/>
        </p:blipFill>
        <p:spPr bwMode="auto">
          <a:xfrm>
            <a:off x="323528" y="332656"/>
            <a:ext cx="4596665" cy="2394052"/>
          </a:xfrm>
          <a:prstGeom prst="rect">
            <a:avLst/>
          </a:prstGeom>
          <a:noFill/>
          <a:ln w="9525">
            <a:noFill/>
            <a:miter lim="800000"/>
            <a:headEnd/>
            <a:tailEnd/>
          </a:ln>
        </p:spPr>
      </p:pic>
      <p:sp>
        <p:nvSpPr>
          <p:cNvPr id="16" name="TextBox 10"/>
          <p:cNvSpPr txBox="1">
            <a:spLocks noChangeArrowheads="1"/>
          </p:cNvSpPr>
          <p:nvPr/>
        </p:nvSpPr>
        <p:spPr bwMode="auto">
          <a:xfrm>
            <a:off x="3779539" y="5348068"/>
            <a:ext cx="5389388" cy="735586"/>
          </a:xfrm>
          <a:prstGeom prst="rect">
            <a:avLst/>
          </a:prstGeom>
          <a:noFill/>
          <a:ln w="9525">
            <a:noFill/>
            <a:miter lim="800000"/>
            <a:headEnd/>
            <a:tailEnd/>
          </a:ln>
        </p:spPr>
        <p:txBody>
          <a:bodyPr wrap="square">
            <a:spAutoFit/>
          </a:bodyPr>
          <a:lstStyle/>
          <a:p>
            <a:pPr algn="ctr" fontAlgn="base">
              <a:lnSpc>
                <a:spcPct val="110000"/>
              </a:lnSpc>
              <a:spcBef>
                <a:spcPct val="0"/>
              </a:spcBef>
              <a:spcAft>
                <a:spcPct val="0"/>
              </a:spcAft>
              <a:defRPr/>
            </a:pPr>
            <a:endParaRPr lang="es-ES_tradnl" sz="1900" b="1" dirty="0" smtClean="0">
              <a:solidFill>
                <a:schemeClr val="bg2">
                  <a:lumMod val="75000"/>
                </a:schemeClr>
              </a:solidFill>
              <a:latin typeface="+mj-lt"/>
              <a:cs typeface="Calibri" pitchFamily="34" charset="0"/>
            </a:endParaRPr>
          </a:p>
          <a:p>
            <a:pPr algn="ctr" fontAlgn="base">
              <a:lnSpc>
                <a:spcPct val="110000"/>
              </a:lnSpc>
              <a:spcBef>
                <a:spcPct val="0"/>
              </a:spcBef>
              <a:spcAft>
                <a:spcPct val="0"/>
              </a:spcAft>
              <a:defRPr/>
            </a:pPr>
            <a:r>
              <a:rPr lang="en-US" sz="1900" b="1" dirty="0" smtClean="0">
                <a:solidFill>
                  <a:schemeClr val="bg1">
                    <a:lumMod val="65000"/>
                  </a:schemeClr>
                </a:solidFill>
                <a:latin typeface="+mj-lt"/>
                <a:cs typeface="Calibri" pitchFamily="34" charset="0"/>
              </a:rPr>
              <a:t>                   Madrid, 9</a:t>
            </a:r>
            <a:r>
              <a:rPr lang="en-US" sz="1900" b="1" baseline="30000" dirty="0" smtClean="0">
                <a:solidFill>
                  <a:schemeClr val="bg1">
                    <a:lumMod val="65000"/>
                  </a:schemeClr>
                </a:solidFill>
                <a:latin typeface="+mj-lt"/>
                <a:cs typeface="Calibri" pitchFamily="34" charset="0"/>
              </a:rPr>
              <a:t>th</a:t>
            </a:r>
            <a:r>
              <a:rPr lang="en-US" sz="1900" b="1" dirty="0" smtClean="0">
                <a:solidFill>
                  <a:schemeClr val="bg1">
                    <a:lumMod val="65000"/>
                  </a:schemeClr>
                </a:solidFill>
                <a:latin typeface="+mj-lt"/>
                <a:cs typeface="Calibri" pitchFamily="34" charset="0"/>
              </a:rPr>
              <a:t> May 2016</a:t>
            </a:r>
          </a:p>
        </p:txBody>
      </p:sp>
      <p:sp>
        <p:nvSpPr>
          <p:cNvPr id="5" name="TextBox 10"/>
          <p:cNvSpPr txBox="1">
            <a:spLocks noChangeArrowheads="1"/>
          </p:cNvSpPr>
          <p:nvPr/>
        </p:nvSpPr>
        <p:spPr bwMode="auto">
          <a:xfrm>
            <a:off x="3275856" y="5222877"/>
            <a:ext cx="5688632" cy="430887"/>
          </a:xfrm>
          <a:prstGeom prst="rect">
            <a:avLst/>
          </a:prstGeom>
          <a:noFill/>
          <a:ln w="9525">
            <a:noFill/>
            <a:miter lim="800000"/>
            <a:headEnd/>
            <a:tailEnd/>
          </a:ln>
        </p:spPr>
        <p:txBody>
          <a:bodyPr wrap="square">
            <a:spAutoFit/>
          </a:bodyPr>
          <a:lstStyle/>
          <a:p>
            <a:pPr algn="ctr" fontAlgn="base">
              <a:lnSpc>
                <a:spcPct val="110000"/>
              </a:lnSpc>
              <a:spcBef>
                <a:spcPct val="0"/>
              </a:spcBef>
              <a:spcAft>
                <a:spcPct val="0"/>
              </a:spcAft>
              <a:defRPr/>
            </a:pPr>
            <a:r>
              <a:rPr lang="es-ES_tradnl" sz="2000" b="1" smtClean="0">
                <a:solidFill>
                  <a:schemeClr val="bg2">
                    <a:lumMod val="75000"/>
                  </a:schemeClr>
                </a:solidFill>
                <a:latin typeface="+mj-lt"/>
                <a:cs typeface="Calibri" pitchFamily="34" charset="0"/>
              </a:rPr>
              <a:t>           1Q </a:t>
            </a:r>
            <a:r>
              <a:rPr lang="es-ES_tradnl" sz="2000" b="1" dirty="0" smtClean="0">
                <a:solidFill>
                  <a:schemeClr val="bg2">
                    <a:lumMod val="75000"/>
                  </a:schemeClr>
                </a:solidFill>
                <a:latin typeface="+mj-lt"/>
                <a:cs typeface="Calibri" pitchFamily="34" charset="0"/>
              </a:rPr>
              <a:t>2016 RESULTS PRESENTATION</a:t>
            </a:r>
          </a:p>
        </p:txBody>
      </p:sp>
    </p:spTree>
    <p:extLst>
      <p:ext uri="{BB962C8B-B14F-4D97-AF65-F5344CB8AC3E}">
        <p14:creationId xmlns:p14="http://schemas.microsoft.com/office/powerpoint/2010/main" val="36943336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 name="Chart 18"/>
          <p:cNvGraphicFramePr>
            <a:graphicFrameLocks/>
          </p:cNvGraphicFramePr>
          <p:nvPr>
            <p:extLst>
              <p:ext uri="{D42A27DB-BD31-4B8C-83A1-F6EECF244321}">
                <p14:modId xmlns:p14="http://schemas.microsoft.com/office/powerpoint/2010/main" val="3286457851"/>
              </p:ext>
            </p:extLst>
          </p:nvPr>
        </p:nvGraphicFramePr>
        <p:xfrm>
          <a:off x="6580720" y="4653136"/>
          <a:ext cx="1728192" cy="19442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9" name="Chart 18"/>
          <p:cNvGraphicFramePr>
            <a:graphicFrameLocks/>
          </p:cNvGraphicFramePr>
          <p:nvPr>
            <p:extLst>
              <p:ext uri="{D42A27DB-BD31-4B8C-83A1-F6EECF244321}">
                <p14:modId xmlns:p14="http://schemas.microsoft.com/office/powerpoint/2010/main" val="1565350283"/>
              </p:ext>
            </p:extLst>
          </p:nvPr>
        </p:nvGraphicFramePr>
        <p:xfrm>
          <a:off x="6454335" y="1252933"/>
          <a:ext cx="1779389" cy="185681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8" name="37 Tabla"/>
          <p:cNvGraphicFramePr>
            <a:graphicFrameLocks noGrp="1"/>
          </p:cNvGraphicFramePr>
          <p:nvPr>
            <p:extLst>
              <p:ext uri="{D42A27DB-BD31-4B8C-83A1-F6EECF244321}">
                <p14:modId xmlns:p14="http://schemas.microsoft.com/office/powerpoint/2010/main" val="726135780"/>
              </p:ext>
            </p:extLst>
          </p:nvPr>
        </p:nvGraphicFramePr>
        <p:xfrm>
          <a:off x="366294" y="519803"/>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dirty="0" smtClean="0">
                          <a:solidFill>
                            <a:srgbClr val="006D9B"/>
                          </a:solidFill>
                          <a:cs typeface="Arial" pitchFamily="34" charset="0"/>
                        </a:rPr>
                        <a:t>Revenues (</a:t>
                      </a:r>
                      <a:r>
                        <a:rPr lang="en-GB" sz="1200" b="1" dirty="0" err="1" smtClean="0">
                          <a:solidFill>
                            <a:srgbClr val="006D9B"/>
                          </a:solidFill>
                          <a:cs typeface="Arial" pitchFamily="34" charset="0"/>
                        </a:rPr>
                        <a:t>mn</a:t>
                      </a:r>
                      <a:r>
                        <a:rPr lang="en-GB" sz="1200" b="1" dirty="0" smtClean="0">
                          <a:solidFill>
                            <a:srgbClr val="006D9B"/>
                          </a:solidFill>
                          <a:cs typeface="Arial" pitchFamily="34" charset="0"/>
                        </a:rPr>
                        <a:t>€)</a:t>
                      </a:r>
                      <a:endParaRPr lang="en-GB" sz="1200" b="1" dirty="0">
                        <a:solidFill>
                          <a:srgbClr val="006D9B"/>
                        </a:solidFill>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Text Placeholder 1"/>
          <p:cNvSpPr>
            <a:spLocks noGrp="1"/>
          </p:cNvSpPr>
          <p:nvPr>
            <p:ph type="body" sz="quarter" idx="10"/>
          </p:nvPr>
        </p:nvSpPr>
        <p:spPr>
          <a:xfrm>
            <a:off x="342475" y="116632"/>
            <a:ext cx="7704856" cy="354387"/>
          </a:xfrm>
        </p:spPr>
        <p:txBody>
          <a:bodyPr/>
          <a:lstStyle/>
          <a:p>
            <a:r>
              <a:rPr lang="en-GB" sz="1800" dirty="0"/>
              <a:t>Press</a:t>
            </a:r>
          </a:p>
        </p:txBody>
      </p:sp>
      <p:sp>
        <p:nvSpPr>
          <p:cNvPr id="50" name="Rectangle 39"/>
          <p:cNvSpPr/>
          <p:nvPr/>
        </p:nvSpPr>
        <p:spPr bwMode="auto">
          <a:xfrm>
            <a:off x="6999068" y="1531335"/>
            <a:ext cx="645926" cy="199966"/>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+2.3%</a:t>
            </a:r>
            <a:endParaRPr lang="en-US" sz="1200" b="1" dirty="0">
              <a:solidFill>
                <a:srgbClr val="006D9F"/>
              </a:solidFill>
              <a:latin typeface="+mj-lt"/>
              <a:cs typeface="Calibri" pitchFamily="34" charset="0"/>
            </a:endParaRPr>
          </a:p>
        </p:txBody>
      </p:sp>
      <p:sp>
        <p:nvSpPr>
          <p:cNvPr id="22" name="21 Rectángulo"/>
          <p:cNvSpPr/>
          <p:nvPr/>
        </p:nvSpPr>
        <p:spPr bwMode="auto">
          <a:xfrm>
            <a:off x="179512" y="6525344"/>
            <a:ext cx="8142284" cy="260350"/>
          </a:xfrm>
          <a:prstGeom prst="rect">
            <a:avLst/>
          </a:prstGeom>
          <a:noFill/>
          <a:ln w="9525" cap="flat" cmpd="sng" algn="ctr">
            <a:noFill/>
            <a:prstDash val="solid"/>
            <a:round/>
            <a:headEnd type="none" w="med" len="med"/>
            <a:tailEnd type="none" w="med" len="med"/>
          </a:ln>
          <a:effectLst/>
        </p:spPr>
        <p:txBody>
          <a:bodyPr/>
          <a:lstStyle/>
          <a:p>
            <a:pPr>
              <a:spcBef>
                <a:spcPts val="0"/>
              </a:spcBef>
              <a:defRPr/>
            </a:pPr>
            <a:r>
              <a:rPr lang="en-US" sz="800" dirty="0" smtClean="0">
                <a:solidFill>
                  <a:schemeClr val="bg2">
                    <a:lumMod val="75000"/>
                  </a:schemeClr>
                </a:solidFill>
                <a:latin typeface="+mj-lt"/>
                <a:cs typeface="Calibri" pitchFamily="34" charset="0"/>
              </a:rPr>
              <a:t>* All </a:t>
            </a:r>
            <a:r>
              <a:rPr lang="en-US" sz="800" dirty="0">
                <a:solidFill>
                  <a:schemeClr val="bg2">
                    <a:lumMod val="75000"/>
                  </a:schemeClr>
                </a:solidFill>
                <a:latin typeface="+mj-lt"/>
                <a:cs typeface="Calibri" pitchFamily="34" charset="0"/>
              </a:rPr>
              <a:t>Group and business unit figures are </a:t>
            </a:r>
            <a:r>
              <a:rPr lang="en-US" sz="800" dirty="0" smtClean="0">
                <a:solidFill>
                  <a:schemeClr val="bg2">
                    <a:lumMod val="75000"/>
                  </a:schemeClr>
                </a:solidFill>
                <a:latin typeface="+mj-lt"/>
                <a:cs typeface="Calibri" pitchFamily="34" charset="0"/>
              </a:rPr>
              <a:t>Adjusted </a:t>
            </a:r>
            <a:r>
              <a:rPr lang="en-US" sz="800" dirty="0">
                <a:solidFill>
                  <a:schemeClr val="bg2">
                    <a:lumMod val="75000"/>
                  </a:schemeClr>
                </a:solidFill>
                <a:latin typeface="+mj-lt"/>
                <a:cs typeface="Calibri" pitchFamily="34" charset="0"/>
              </a:rPr>
              <a:t>(exclude </a:t>
            </a:r>
            <a:r>
              <a:rPr lang="en-US" sz="800" dirty="0" smtClean="0">
                <a:solidFill>
                  <a:schemeClr val="bg2">
                    <a:lumMod val="75000"/>
                  </a:schemeClr>
                </a:solidFill>
                <a:latin typeface="+mj-lt"/>
                <a:cs typeface="Calibri" pitchFamily="34" charset="0"/>
              </a:rPr>
              <a:t>non-recurring items, detailed in the press release)</a:t>
            </a:r>
          </a:p>
        </p:txBody>
      </p:sp>
      <p:cxnSp>
        <p:nvCxnSpPr>
          <p:cNvPr id="37" name="36 Conector recto"/>
          <p:cNvCxnSpPr/>
          <p:nvPr/>
        </p:nvCxnSpPr>
        <p:spPr bwMode="auto">
          <a:xfrm>
            <a:off x="323528" y="799208"/>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graphicFrame>
        <p:nvGraphicFramePr>
          <p:cNvPr id="39" name="38 Tabla"/>
          <p:cNvGraphicFramePr>
            <a:graphicFrameLocks noGrp="1"/>
          </p:cNvGraphicFramePr>
          <p:nvPr>
            <p:extLst>
              <p:ext uri="{D42A27DB-BD31-4B8C-83A1-F6EECF244321}">
                <p14:modId xmlns:p14="http://schemas.microsoft.com/office/powerpoint/2010/main" val="222715553"/>
              </p:ext>
            </p:extLst>
          </p:nvPr>
        </p:nvGraphicFramePr>
        <p:xfrm>
          <a:off x="366294" y="3435859"/>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kern="1200" dirty="0" smtClean="0">
                          <a:solidFill>
                            <a:srgbClr val="006D9B"/>
                          </a:solidFill>
                          <a:latin typeface="+mn-lt"/>
                          <a:ea typeface="+mn-ea"/>
                          <a:cs typeface="Arial" pitchFamily="34" charset="0"/>
                        </a:rPr>
                        <a:t>Expenses /EBITDA</a:t>
                      </a:r>
                      <a:r>
                        <a:rPr lang="en-GB" sz="1200" b="1" kern="1200" baseline="0" dirty="0" smtClean="0">
                          <a:solidFill>
                            <a:srgbClr val="006D9B"/>
                          </a:solidFill>
                          <a:latin typeface="+mn-lt"/>
                          <a:ea typeface="+mn-ea"/>
                          <a:cs typeface="Arial" pitchFamily="34" charset="0"/>
                        </a:rPr>
                        <a:t> </a:t>
                      </a:r>
                      <a:r>
                        <a:rPr lang="en-GB" sz="1200" b="1" kern="1200" dirty="0" smtClean="0">
                          <a:solidFill>
                            <a:srgbClr val="006D9B"/>
                          </a:solidFill>
                          <a:latin typeface="+mn-lt"/>
                          <a:ea typeface="+mn-ea"/>
                          <a:cs typeface="Arial" pitchFamily="34" charset="0"/>
                        </a:rPr>
                        <a:t>(</a:t>
                      </a:r>
                      <a:r>
                        <a:rPr lang="en-GB" sz="1200" b="1" kern="1200" dirty="0" err="1" smtClean="0">
                          <a:solidFill>
                            <a:srgbClr val="006D9B"/>
                          </a:solidFill>
                          <a:latin typeface="+mn-lt"/>
                          <a:ea typeface="+mn-ea"/>
                          <a:cs typeface="Arial" pitchFamily="34" charset="0"/>
                        </a:rPr>
                        <a:t>mn</a:t>
                      </a:r>
                      <a:r>
                        <a:rPr lang="en-GB" sz="1200" b="1" kern="1200" dirty="0" smtClean="0">
                          <a:solidFill>
                            <a:srgbClr val="006D9B"/>
                          </a:solidFill>
                          <a:latin typeface="+mn-lt"/>
                          <a:ea typeface="+mn-ea"/>
                          <a:cs typeface="Arial" pitchFamily="34" charset="0"/>
                        </a:rPr>
                        <a:t>€)</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40" name="39 Conector recto"/>
          <p:cNvCxnSpPr/>
          <p:nvPr/>
        </p:nvCxnSpPr>
        <p:spPr bwMode="auto">
          <a:xfrm>
            <a:off x="323528" y="3715264"/>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71" name="Rectangle 50"/>
          <p:cNvSpPr/>
          <p:nvPr/>
        </p:nvSpPr>
        <p:spPr bwMode="auto">
          <a:xfrm>
            <a:off x="6602816" y="3955225"/>
            <a:ext cx="1682481" cy="221017"/>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EBITDA</a:t>
            </a:r>
          </a:p>
        </p:txBody>
      </p:sp>
      <p:sp>
        <p:nvSpPr>
          <p:cNvPr id="72" name="Rectangle 51"/>
          <p:cNvSpPr/>
          <p:nvPr/>
        </p:nvSpPr>
        <p:spPr bwMode="auto">
          <a:xfrm>
            <a:off x="6511192" y="1066990"/>
            <a:ext cx="1656184" cy="221017"/>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Revenues</a:t>
            </a:r>
          </a:p>
        </p:txBody>
      </p:sp>
      <p:sp>
        <p:nvSpPr>
          <p:cNvPr id="73" name="Rectangle 50"/>
          <p:cNvSpPr/>
          <p:nvPr/>
        </p:nvSpPr>
        <p:spPr bwMode="auto">
          <a:xfrm>
            <a:off x="755576" y="3955227"/>
            <a:ext cx="4320480" cy="221017"/>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smtClean="0">
                <a:solidFill>
                  <a:schemeClr val="bg1">
                    <a:lumMod val="50000"/>
                  </a:schemeClr>
                </a:solidFill>
                <a:latin typeface="+mj-lt"/>
                <a:cs typeface="Calibri" pitchFamily="34" charset="0"/>
              </a:rPr>
              <a:t>Expenses Evolution</a:t>
            </a:r>
            <a:endParaRPr lang="en-US" sz="1000" b="1" dirty="0">
              <a:solidFill>
                <a:schemeClr val="bg1">
                  <a:lumMod val="50000"/>
                </a:schemeClr>
              </a:solidFill>
              <a:latin typeface="+mj-lt"/>
              <a:cs typeface="Calibri" pitchFamily="34" charset="0"/>
            </a:endParaRPr>
          </a:p>
        </p:txBody>
      </p:sp>
      <p:sp>
        <p:nvSpPr>
          <p:cNvPr id="74" name="Rectangle 50"/>
          <p:cNvSpPr/>
          <p:nvPr/>
        </p:nvSpPr>
        <p:spPr bwMode="auto">
          <a:xfrm>
            <a:off x="683568" y="1066991"/>
            <a:ext cx="4320480" cy="221017"/>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smtClean="0">
                <a:solidFill>
                  <a:schemeClr val="bg1">
                    <a:lumMod val="50000"/>
                  </a:schemeClr>
                </a:solidFill>
                <a:latin typeface="+mj-lt"/>
                <a:cs typeface="Calibri" pitchFamily="34" charset="0"/>
              </a:rPr>
              <a:t>Revenues Evolution</a:t>
            </a:r>
            <a:endParaRPr lang="en-US" sz="1000" b="1" dirty="0">
              <a:solidFill>
                <a:schemeClr val="bg1">
                  <a:lumMod val="50000"/>
                </a:schemeClr>
              </a:solidFill>
              <a:latin typeface="+mj-lt"/>
              <a:cs typeface="Calibri" pitchFamily="34" charset="0"/>
            </a:endParaRPr>
          </a:p>
        </p:txBody>
      </p:sp>
      <p:graphicFrame>
        <p:nvGraphicFramePr>
          <p:cNvPr id="19" name="1 Gráfico"/>
          <p:cNvGraphicFramePr>
            <a:graphicFrameLocks/>
          </p:cNvGraphicFramePr>
          <p:nvPr>
            <p:extLst>
              <p:ext uri="{D42A27DB-BD31-4B8C-83A1-F6EECF244321}">
                <p14:modId xmlns:p14="http://schemas.microsoft.com/office/powerpoint/2010/main" val="2213183639"/>
              </p:ext>
            </p:extLst>
          </p:nvPr>
        </p:nvGraphicFramePr>
        <p:xfrm>
          <a:off x="683568" y="1412776"/>
          <a:ext cx="4392488" cy="1911646"/>
        </p:xfrm>
        <a:graphic>
          <a:graphicData uri="http://schemas.openxmlformats.org/drawingml/2006/chart">
            <c:chart xmlns:c="http://schemas.openxmlformats.org/drawingml/2006/chart" xmlns:r="http://schemas.openxmlformats.org/officeDocument/2006/relationships" r:id="rId4"/>
          </a:graphicData>
        </a:graphic>
      </p:graphicFrame>
      <p:sp>
        <p:nvSpPr>
          <p:cNvPr id="3" name="2 CuadroTexto"/>
          <p:cNvSpPr txBox="1"/>
          <p:nvPr/>
        </p:nvSpPr>
        <p:spPr>
          <a:xfrm>
            <a:off x="6717530" y="5397478"/>
            <a:ext cx="651089" cy="215444"/>
          </a:xfrm>
          <a:prstGeom prst="rect">
            <a:avLst/>
          </a:prstGeom>
          <a:noFill/>
        </p:spPr>
        <p:txBody>
          <a:bodyPr wrap="square" rtlCol="0">
            <a:spAutoFit/>
          </a:bodyPr>
          <a:lstStyle/>
          <a:p>
            <a:r>
              <a:rPr lang="en-US" sz="800" b="1" smtClean="0">
                <a:solidFill>
                  <a:schemeClr val="tx1">
                    <a:lumMod val="75000"/>
                    <a:lumOff val="25000"/>
                  </a:schemeClr>
                </a:solidFill>
                <a:latin typeface="+mj-lt"/>
              </a:rPr>
              <a:t>1Q </a:t>
            </a:r>
            <a:r>
              <a:rPr lang="en-US" sz="800" b="1" dirty="0" smtClean="0">
                <a:solidFill>
                  <a:schemeClr val="tx1">
                    <a:lumMod val="75000"/>
                    <a:lumOff val="25000"/>
                  </a:schemeClr>
                </a:solidFill>
                <a:latin typeface="+mj-lt"/>
              </a:rPr>
              <a:t>2015</a:t>
            </a:r>
            <a:endParaRPr lang="en-US" sz="800" b="1" dirty="0">
              <a:solidFill>
                <a:schemeClr val="tx1">
                  <a:lumMod val="75000"/>
                  <a:lumOff val="25000"/>
                </a:schemeClr>
              </a:solidFill>
              <a:latin typeface="+mj-lt"/>
            </a:endParaRPr>
          </a:p>
        </p:txBody>
      </p:sp>
      <p:sp>
        <p:nvSpPr>
          <p:cNvPr id="21" name="20 CuadroTexto"/>
          <p:cNvSpPr txBox="1"/>
          <p:nvPr/>
        </p:nvSpPr>
        <p:spPr>
          <a:xfrm>
            <a:off x="7575421" y="5621251"/>
            <a:ext cx="640303" cy="215444"/>
          </a:xfrm>
          <a:prstGeom prst="rect">
            <a:avLst/>
          </a:prstGeom>
          <a:noFill/>
        </p:spPr>
        <p:txBody>
          <a:bodyPr wrap="square" rtlCol="0">
            <a:spAutoFit/>
          </a:bodyPr>
          <a:lstStyle/>
          <a:p>
            <a:r>
              <a:rPr lang="en-US" sz="800" b="1" smtClean="0">
                <a:solidFill>
                  <a:schemeClr val="tx1">
                    <a:lumMod val="75000"/>
                    <a:lumOff val="25000"/>
                  </a:schemeClr>
                </a:solidFill>
                <a:latin typeface="+mj-lt"/>
              </a:rPr>
              <a:t>1Q </a:t>
            </a:r>
            <a:r>
              <a:rPr lang="en-US" sz="800" b="1" dirty="0" smtClean="0">
                <a:solidFill>
                  <a:schemeClr val="tx1">
                    <a:lumMod val="75000"/>
                    <a:lumOff val="25000"/>
                  </a:schemeClr>
                </a:solidFill>
                <a:latin typeface="+mj-lt"/>
              </a:rPr>
              <a:t>2016</a:t>
            </a:r>
            <a:endParaRPr lang="en-US" sz="800" b="1" dirty="0">
              <a:solidFill>
                <a:schemeClr val="tx1">
                  <a:lumMod val="75000"/>
                  <a:lumOff val="25000"/>
                </a:schemeClr>
              </a:solidFill>
              <a:latin typeface="+mj-lt"/>
            </a:endParaRPr>
          </a:p>
        </p:txBody>
      </p:sp>
      <p:graphicFrame>
        <p:nvGraphicFramePr>
          <p:cNvPr id="23" name="2 Gráfico"/>
          <p:cNvGraphicFramePr>
            <a:graphicFrameLocks/>
          </p:cNvGraphicFramePr>
          <p:nvPr>
            <p:extLst>
              <p:ext uri="{D42A27DB-BD31-4B8C-83A1-F6EECF244321}">
                <p14:modId xmlns:p14="http://schemas.microsoft.com/office/powerpoint/2010/main" val="723740472"/>
              </p:ext>
            </p:extLst>
          </p:nvPr>
        </p:nvGraphicFramePr>
        <p:xfrm>
          <a:off x="755576" y="4443699"/>
          <a:ext cx="4536504" cy="197197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782305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hart 20"/>
          <p:cNvGraphicFramePr>
            <a:graphicFrameLocks/>
          </p:cNvGraphicFramePr>
          <p:nvPr>
            <p:extLst>
              <p:ext uri="{D42A27DB-BD31-4B8C-83A1-F6EECF244321}">
                <p14:modId xmlns:p14="http://schemas.microsoft.com/office/powerpoint/2010/main" val="1605129752"/>
              </p:ext>
            </p:extLst>
          </p:nvPr>
        </p:nvGraphicFramePr>
        <p:xfrm>
          <a:off x="1185369" y="1196752"/>
          <a:ext cx="1658053" cy="19442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8" name="37 Tabla"/>
          <p:cNvGraphicFramePr>
            <a:graphicFrameLocks noGrp="1"/>
          </p:cNvGraphicFramePr>
          <p:nvPr>
            <p:extLst>
              <p:ext uri="{D42A27DB-BD31-4B8C-83A1-F6EECF244321}">
                <p14:modId xmlns:p14="http://schemas.microsoft.com/office/powerpoint/2010/main" val="2294201790"/>
              </p:ext>
            </p:extLst>
          </p:nvPr>
        </p:nvGraphicFramePr>
        <p:xfrm>
          <a:off x="4614766" y="519803"/>
          <a:ext cx="3989682" cy="353181"/>
        </p:xfrm>
        <a:graphic>
          <a:graphicData uri="http://schemas.openxmlformats.org/drawingml/2006/table">
            <a:tbl>
              <a:tblPr firstRow="1" bandRow="1">
                <a:tableStyleId>{5C22544A-7EE6-4342-B048-85BDC9FD1C3A}</a:tableStyleId>
              </a:tblPr>
              <a:tblGrid>
                <a:gridCol w="3989682"/>
              </a:tblGrid>
              <a:tr h="353181">
                <a:tc>
                  <a:txBody>
                    <a:bodyPr/>
                    <a:lstStyle/>
                    <a:p>
                      <a:r>
                        <a:rPr lang="en-GB" sz="1200" b="1" kern="1200" dirty="0" smtClean="0">
                          <a:solidFill>
                            <a:srgbClr val="006D9B"/>
                          </a:solidFill>
                          <a:latin typeface="+mn-lt"/>
                          <a:ea typeface="+mn-ea"/>
                          <a:cs typeface="Arial" pitchFamily="34" charset="0"/>
                        </a:rPr>
                        <a:t>Digital advertising / total advertising (%)</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Text Placeholder 1"/>
          <p:cNvSpPr>
            <a:spLocks noGrp="1"/>
          </p:cNvSpPr>
          <p:nvPr>
            <p:ph type="body" sz="quarter" idx="10"/>
          </p:nvPr>
        </p:nvSpPr>
        <p:spPr>
          <a:xfrm>
            <a:off x="342475" y="116632"/>
            <a:ext cx="7704856" cy="354387"/>
          </a:xfrm>
        </p:spPr>
        <p:txBody>
          <a:bodyPr/>
          <a:lstStyle/>
          <a:p>
            <a:r>
              <a:rPr lang="en-GB" sz="1800" dirty="0"/>
              <a:t>Press</a:t>
            </a:r>
          </a:p>
        </p:txBody>
      </p:sp>
      <p:sp>
        <p:nvSpPr>
          <p:cNvPr id="21" name="20 Rectángulo redondeado"/>
          <p:cNvSpPr/>
          <p:nvPr/>
        </p:nvSpPr>
        <p:spPr bwMode="auto">
          <a:xfrm>
            <a:off x="536958" y="3974168"/>
            <a:ext cx="3538091" cy="580514"/>
          </a:xfrm>
          <a:prstGeom prst="roundRect">
            <a:avLst/>
          </a:prstGeom>
          <a:noFill/>
          <a:ln w="38100" cap="flat" cmpd="sng" algn="ctr">
            <a:noFill/>
            <a:prstDash val="solid"/>
            <a:round/>
            <a:headEnd type="none" w="med" len="med"/>
            <a:tailEnd type="none" w="med" len="med"/>
          </a:ln>
          <a:effectLst/>
          <a:scene3d>
            <a:camera prst="orthographicFront"/>
            <a:lightRig rig="threePt" dir="t"/>
          </a:scene3d>
          <a:sp3d extrusionH="76200">
            <a:extrusionClr>
              <a:schemeClr val="bg1">
                <a:lumMod val="75000"/>
              </a:schemeClr>
            </a:extrusionClr>
          </a:sp3d>
        </p:spPr>
        <p:txBody>
          <a:bodyPr vert="horz" wrap="square" lIns="91440" tIns="45720" rIns="91440" bIns="45720" numCol="1" rtlCol="0" anchor="t" anchorCtr="0" compatLnSpc="1">
            <a:prstTxWarp prst="textNoShape">
              <a:avLst/>
            </a:prstTxWarp>
          </a:bodyPr>
          <a:lstStyle/>
          <a:p>
            <a:pPr fontAlgn="base">
              <a:spcBef>
                <a:spcPct val="20000"/>
              </a:spcBef>
              <a:spcAft>
                <a:spcPct val="0"/>
              </a:spcAft>
            </a:pPr>
            <a:r>
              <a:rPr lang="en-US" sz="1000" b="1" dirty="0" smtClean="0">
                <a:solidFill>
                  <a:schemeClr val="tx1">
                    <a:lumMod val="65000"/>
                    <a:lumOff val="35000"/>
                  </a:schemeClr>
                </a:solidFill>
              </a:rPr>
              <a:t>  13    M  U. Users </a:t>
            </a:r>
          </a:p>
          <a:p>
            <a:pPr fontAlgn="base">
              <a:spcBef>
                <a:spcPct val="20000"/>
              </a:spcBef>
              <a:spcAft>
                <a:spcPct val="0"/>
              </a:spcAft>
            </a:pPr>
            <a:r>
              <a:rPr lang="en-US" sz="1000" b="1" dirty="0" smtClean="0">
                <a:solidFill>
                  <a:schemeClr val="tx1">
                    <a:lumMod val="65000"/>
                    <a:lumOff val="35000"/>
                  </a:schemeClr>
                </a:solidFill>
              </a:rPr>
              <a:t>  57    M  U. Browsers</a:t>
            </a:r>
            <a:endParaRPr lang="en-US" sz="1000" b="1" dirty="0">
              <a:solidFill>
                <a:schemeClr val="tx1">
                  <a:lumMod val="65000"/>
                  <a:lumOff val="35000"/>
                </a:schemeClr>
              </a:solidFill>
            </a:endParaRPr>
          </a:p>
          <a:p>
            <a:pPr fontAlgn="base">
              <a:spcBef>
                <a:spcPct val="20000"/>
              </a:spcBef>
              <a:spcAft>
                <a:spcPct val="0"/>
              </a:spcAft>
            </a:pPr>
            <a:r>
              <a:rPr lang="en-US" sz="1000" b="1" dirty="0">
                <a:solidFill>
                  <a:schemeClr val="tx1">
                    <a:lumMod val="65000"/>
                    <a:lumOff val="35000"/>
                  </a:schemeClr>
                </a:solidFill>
              </a:rPr>
              <a:t> </a:t>
            </a:r>
            <a:r>
              <a:rPr lang="en-US" sz="1000" b="1" dirty="0" smtClean="0">
                <a:solidFill>
                  <a:schemeClr val="tx1">
                    <a:lumMod val="65000"/>
                    <a:lumOff val="35000"/>
                  </a:schemeClr>
                </a:solidFill>
              </a:rPr>
              <a:t> 15.5 M  Videos</a:t>
            </a:r>
          </a:p>
        </p:txBody>
      </p:sp>
      <p:sp>
        <p:nvSpPr>
          <p:cNvPr id="25" name="Rectangle 11"/>
          <p:cNvSpPr>
            <a:spLocks noChangeArrowheads="1"/>
          </p:cNvSpPr>
          <p:nvPr/>
        </p:nvSpPr>
        <p:spPr bwMode="auto">
          <a:xfrm>
            <a:off x="373980" y="3848050"/>
            <a:ext cx="3864048" cy="252236"/>
          </a:xfrm>
          <a:prstGeom prst="rect">
            <a:avLst/>
          </a:prstGeom>
          <a:noFill/>
          <a:ln>
            <a:noFill/>
          </a:ln>
          <a:effectLst/>
          <a:extLst/>
        </p:spPr>
        <p:txBody>
          <a:bodyPr wrap="square" anchor="ctr"/>
          <a:lstStyle/>
          <a:p>
            <a:endParaRPr lang="en-GB" sz="1200" b="1" dirty="0">
              <a:solidFill>
                <a:srgbClr val="006D9B"/>
              </a:solidFill>
              <a:latin typeface="+mj-lt"/>
              <a:cs typeface="Arial" pitchFamily="34" charset="0"/>
            </a:endParaRPr>
          </a:p>
        </p:txBody>
      </p:sp>
      <p:sp>
        <p:nvSpPr>
          <p:cNvPr id="22" name="21 Rectángulo"/>
          <p:cNvSpPr/>
          <p:nvPr/>
        </p:nvSpPr>
        <p:spPr bwMode="auto">
          <a:xfrm>
            <a:off x="179512" y="6525344"/>
            <a:ext cx="8142284" cy="260350"/>
          </a:xfrm>
          <a:prstGeom prst="rect">
            <a:avLst/>
          </a:prstGeom>
          <a:noFill/>
          <a:ln w="9525" cap="flat" cmpd="sng" algn="ctr">
            <a:noFill/>
            <a:prstDash val="solid"/>
            <a:round/>
            <a:headEnd type="none" w="med" len="med"/>
            <a:tailEnd type="none" w="med" len="med"/>
          </a:ln>
          <a:effectLst/>
        </p:spPr>
        <p:txBody>
          <a:bodyPr/>
          <a:lstStyle/>
          <a:p>
            <a:pPr>
              <a:spcBef>
                <a:spcPts val="0"/>
              </a:spcBef>
              <a:defRPr/>
            </a:pPr>
            <a:r>
              <a:rPr lang="en-US" sz="800" dirty="0" smtClean="0">
                <a:solidFill>
                  <a:schemeClr val="bg2">
                    <a:lumMod val="75000"/>
                  </a:schemeClr>
                </a:solidFill>
                <a:latin typeface="+mj-lt"/>
                <a:cs typeface="Calibri" pitchFamily="34" charset="0"/>
              </a:rPr>
              <a:t>* All </a:t>
            </a:r>
            <a:r>
              <a:rPr lang="en-US" sz="800" dirty="0">
                <a:solidFill>
                  <a:schemeClr val="bg2">
                    <a:lumMod val="75000"/>
                  </a:schemeClr>
                </a:solidFill>
                <a:latin typeface="+mj-lt"/>
                <a:cs typeface="Calibri" pitchFamily="34" charset="0"/>
              </a:rPr>
              <a:t>Group and business unit figures are </a:t>
            </a:r>
            <a:r>
              <a:rPr lang="en-US" sz="800" dirty="0" smtClean="0">
                <a:solidFill>
                  <a:schemeClr val="bg2">
                    <a:lumMod val="75000"/>
                  </a:schemeClr>
                </a:solidFill>
                <a:latin typeface="+mj-lt"/>
                <a:cs typeface="Calibri" pitchFamily="34" charset="0"/>
              </a:rPr>
              <a:t>Adjusted </a:t>
            </a:r>
            <a:r>
              <a:rPr lang="en-US" sz="800" dirty="0">
                <a:solidFill>
                  <a:schemeClr val="bg2">
                    <a:lumMod val="75000"/>
                  </a:schemeClr>
                </a:solidFill>
                <a:latin typeface="+mj-lt"/>
                <a:cs typeface="Calibri" pitchFamily="34" charset="0"/>
              </a:rPr>
              <a:t>(exclude </a:t>
            </a:r>
            <a:r>
              <a:rPr lang="en-US" sz="800" dirty="0" smtClean="0">
                <a:solidFill>
                  <a:schemeClr val="bg2">
                    <a:lumMod val="75000"/>
                  </a:schemeClr>
                </a:solidFill>
                <a:latin typeface="+mj-lt"/>
                <a:cs typeface="Calibri" pitchFamily="34" charset="0"/>
              </a:rPr>
              <a:t>non-recurring items, detailed in the press release)</a:t>
            </a:r>
          </a:p>
        </p:txBody>
      </p:sp>
      <p:sp>
        <p:nvSpPr>
          <p:cNvPr id="27" name="Rectangle 39"/>
          <p:cNvSpPr/>
          <p:nvPr/>
        </p:nvSpPr>
        <p:spPr bwMode="auto">
          <a:xfrm>
            <a:off x="4120404" y="5791118"/>
            <a:ext cx="645926" cy="199966"/>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900" b="1" dirty="0" smtClean="0">
                <a:solidFill>
                  <a:schemeClr val="bg1"/>
                </a:solidFill>
                <a:latin typeface="+mj-lt"/>
                <a:cs typeface="Calibri" pitchFamily="34" charset="0"/>
              </a:rPr>
              <a:t>36%</a:t>
            </a:r>
            <a:endParaRPr lang="en-US" sz="900" b="1" dirty="0">
              <a:solidFill>
                <a:schemeClr val="bg1"/>
              </a:solidFill>
              <a:latin typeface="+mj-lt"/>
              <a:cs typeface="Calibri" pitchFamily="34" charset="0"/>
            </a:endParaRPr>
          </a:p>
        </p:txBody>
      </p:sp>
      <p:cxnSp>
        <p:nvCxnSpPr>
          <p:cNvPr id="37" name="36 Conector recto"/>
          <p:cNvCxnSpPr/>
          <p:nvPr/>
        </p:nvCxnSpPr>
        <p:spPr bwMode="auto">
          <a:xfrm>
            <a:off x="4644008" y="799208"/>
            <a:ext cx="4032448" cy="1650"/>
          </a:xfrm>
          <a:prstGeom prst="line">
            <a:avLst/>
          </a:prstGeom>
          <a:solidFill>
            <a:schemeClr val="accent1"/>
          </a:solidFill>
          <a:ln w="38100" cap="flat" cmpd="sng" algn="ctr">
            <a:solidFill>
              <a:srgbClr val="006D9B"/>
            </a:solidFill>
            <a:prstDash val="solid"/>
            <a:round/>
            <a:headEnd type="none" w="med" len="med"/>
            <a:tailEnd type="none" w="med" len="med"/>
          </a:ln>
          <a:effectLst/>
        </p:spPr>
      </p:cxnSp>
      <p:graphicFrame>
        <p:nvGraphicFramePr>
          <p:cNvPr id="39" name="38 Tabla"/>
          <p:cNvGraphicFramePr>
            <a:graphicFrameLocks noGrp="1"/>
          </p:cNvGraphicFramePr>
          <p:nvPr>
            <p:extLst>
              <p:ext uri="{D42A27DB-BD31-4B8C-83A1-F6EECF244321}">
                <p14:modId xmlns:p14="http://schemas.microsoft.com/office/powerpoint/2010/main" val="3329231268"/>
              </p:ext>
            </p:extLst>
          </p:nvPr>
        </p:nvGraphicFramePr>
        <p:xfrm>
          <a:off x="296337" y="3551725"/>
          <a:ext cx="3824067" cy="457200"/>
        </p:xfrm>
        <a:graphic>
          <a:graphicData uri="http://schemas.openxmlformats.org/drawingml/2006/table">
            <a:tbl>
              <a:tblPr firstRow="1" bandRow="1">
                <a:tableStyleId>{5C22544A-7EE6-4342-B048-85BDC9FD1C3A}</a:tableStyleId>
              </a:tblPr>
              <a:tblGrid>
                <a:gridCol w="3824067"/>
              </a:tblGrid>
              <a:tr h="353181">
                <a:tc>
                  <a:txBody>
                    <a:bodyPr/>
                    <a:lstStyle/>
                    <a:p>
                      <a:r>
                        <a:rPr lang="en-GB" sz="1200" b="1" kern="1200" dirty="0" smtClean="0">
                          <a:solidFill>
                            <a:srgbClr val="006D9B"/>
                          </a:solidFill>
                          <a:latin typeface="+mn-lt"/>
                          <a:ea typeface="+mn-ea"/>
                          <a:cs typeface="Arial" pitchFamily="34" charset="0"/>
                        </a:rPr>
                        <a:t>Elpais.com Worldwide audience Q1 2016 </a:t>
                      </a:r>
                      <a:endParaRPr lang="en-GB" sz="800" b="1" kern="1200" dirty="0" smtClean="0">
                        <a:solidFill>
                          <a:srgbClr val="006D9B"/>
                        </a:solidFill>
                        <a:latin typeface="+mn-lt"/>
                        <a:ea typeface="+mn-ea"/>
                        <a:cs typeface="Arial" pitchFamily="34" charset="0"/>
                      </a:endParaRPr>
                    </a:p>
                    <a:p>
                      <a:endParaRPr lang="en-GB" sz="1200" b="1" kern="1200" dirty="0">
                        <a:solidFill>
                          <a:srgbClr val="006D9B"/>
                        </a:solidFill>
                        <a:latin typeface="+mn-lt"/>
                        <a:ea typeface="+mn-ea"/>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40" name="39 Conector recto"/>
          <p:cNvCxnSpPr/>
          <p:nvPr/>
        </p:nvCxnSpPr>
        <p:spPr bwMode="auto">
          <a:xfrm>
            <a:off x="323528" y="3820081"/>
            <a:ext cx="379687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graphicFrame>
        <p:nvGraphicFramePr>
          <p:cNvPr id="24" name="23 Tabla"/>
          <p:cNvGraphicFramePr>
            <a:graphicFrameLocks noGrp="1"/>
          </p:cNvGraphicFramePr>
          <p:nvPr>
            <p:extLst>
              <p:ext uri="{D42A27DB-BD31-4B8C-83A1-F6EECF244321}">
                <p14:modId xmlns:p14="http://schemas.microsoft.com/office/powerpoint/2010/main" val="279463356"/>
              </p:ext>
            </p:extLst>
          </p:nvPr>
        </p:nvGraphicFramePr>
        <p:xfrm>
          <a:off x="268772" y="522802"/>
          <a:ext cx="4061690" cy="274320"/>
        </p:xfrm>
        <a:graphic>
          <a:graphicData uri="http://schemas.openxmlformats.org/drawingml/2006/table">
            <a:tbl>
              <a:tblPr firstRow="1" bandRow="1">
                <a:tableStyleId>{5C22544A-7EE6-4342-B048-85BDC9FD1C3A}</a:tableStyleId>
              </a:tblPr>
              <a:tblGrid>
                <a:gridCol w="4061690"/>
              </a:tblGrid>
              <a:tr h="221177">
                <a:tc>
                  <a:txBody>
                    <a:bodyPr/>
                    <a:lstStyle/>
                    <a:p>
                      <a:r>
                        <a:rPr lang="en-GB" sz="1200" b="1" kern="1200" dirty="0" smtClean="0">
                          <a:solidFill>
                            <a:srgbClr val="006D9B"/>
                          </a:solidFill>
                          <a:latin typeface="+mn-lt"/>
                          <a:ea typeface="+mn-ea"/>
                          <a:cs typeface="Arial" pitchFamily="34" charset="0"/>
                        </a:rPr>
                        <a:t>Digital advertising revenues (</a:t>
                      </a:r>
                      <a:r>
                        <a:rPr lang="en-GB" sz="1200" b="1" kern="1200" dirty="0" err="1" smtClean="0">
                          <a:solidFill>
                            <a:srgbClr val="006D9B"/>
                          </a:solidFill>
                          <a:latin typeface="+mn-lt"/>
                          <a:ea typeface="+mn-ea"/>
                          <a:cs typeface="Arial" pitchFamily="34" charset="0"/>
                        </a:rPr>
                        <a:t>mn</a:t>
                      </a:r>
                      <a:r>
                        <a:rPr lang="en-GB" sz="1200" b="1" kern="1200" dirty="0" smtClean="0">
                          <a:solidFill>
                            <a:srgbClr val="006D9B"/>
                          </a:solidFill>
                          <a:latin typeface="+mn-lt"/>
                          <a:ea typeface="+mn-ea"/>
                          <a:cs typeface="Arial" pitchFamily="34" charset="0"/>
                        </a:rPr>
                        <a:t>€)</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26" name="25 Conector recto"/>
          <p:cNvCxnSpPr/>
          <p:nvPr/>
        </p:nvCxnSpPr>
        <p:spPr bwMode="auto">
          <a:xfrm>
            <a:off x="306276" y="799208"/>
            <a:ext cx="4104456" cy="165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32" name="Rectangle 39"/>
          <p:cNvSpPr/>
          <p:nvPr/>
        </p:nvSpPr>
        <p:spPr bwMode="auto">
          <a:xfrm>
            <a:off x="1691433" y="1311201"/>
            <a:ext cx="645926" cy="199966"/>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+26.1%</a:t>
            </a:r>
            <a:endParaRPr lang="en-US" sz="1200" b="1" dirty="0">
              <a:solidFill>
                <a:srgbClr val="006D9F"/>
              </a:solidFill>
              <a:latin typeface="+mj-lt"/>
              <a:cs typeface="Calibri" pitchFamily="34" charset="0"/>
            </a:endParaRPr>
          </a:p>
        </p:txBody>
      </p:sp>
      <p:graphicFrame>
        <p:nvGraphicFramePr>
          <p:cNvPr id="34" name="33 Tabla"/>
          <p:cNvGraphicFramePr>
            <a:graphicFrameLocks noGrp="1"/>
          </p:cNvGraphicFramePr>
          <p:nvPr>
            <p:extLst>
              <p:ext uri="{D42A27DB-BD31-4B8C-83A1-F6EECF244321}">
                <p14:modId xmlns:p14="http://schemas.microsoft.com/office/powerpoint/2010/main" val="782964550"/>
              </p:ext>
            </p:extLst>
          </p:nvPr>
        </p:nvGraphicFramePr>
        <p:xfrm>
          <a:off x="4686774" y="3543793"/>
          <a:ext cx="4061690" cy="274320"/>
        </p:xfrm>
        <a:graphic>
          <a:graphicData uri="http://schemas.openxmlformats.org/drawingml/2006/table">
            <a:tbl>
              <a:tblPr firstRow="1" bandRow="1">
                <a:tableStyleId>{5C22544A-7EE6-4342-B048-85BDC9FD1C3A}</a:tableStyleId>
              </a:tblPr>
              <a:tblGrid>
                <a:gridCol w="4061690"/>
              </a:tblGrid>
              <a:tr h="221177">
                <a:tc>
                  <a:txBody>
                    <a:bodyPr/>
                    <a:lstStyle/>
                    <a:p>
                      <a:r>
                        <a:rPr lang="en-GB" sz="1200" b="1" kern="1200" dirty="0" smtClean="0">
                          <a:solidFill>
                            <a:srgbClr val="006D9B"/>
                          </a:solidFill>
                          <a:latin typeface="+mn-lt"/>
                          <a:ea typeface="+mn-ea"/>
                          <a:cs typeface="Arial" pitchFamily="34" charset="0"/>
                        </a:rPr>
                        <a:t>Spain PC+</a:t>
                      </a:r>
                      <a:r>
                        <a:rPr lang="en-GB" sz="1200" b="1" kern="1200" baseline="0" dirty="0" smtClean="0">
                          <a:solidFill>
                            <a:srgbClr val="006D9B"/>
                          </a:solidFill>
                          <a:latin typeface="+mn-lt"/>
                          <a:ea typeface="+mn-ea"/>
                          <a:cs typeface="Arial" pitchFamily="34" charset="0"/>
                        </a:rPr>
                        <a:t> Mobile Unique Users </a:t>
                      </a:r>
                      <a:r>
                        <a:rPr lang="en-GB" sz="1200" b="1" kern="1200" dirty="0" smtClean="0">
                          <a:solidFill>
                            <a:srgbClr val="006D9B"/>
                          </a:solidFill>
                          <a:latin typeface="+mn-lt"/>
                          <a:ea typeface="+mn-ea"/>
                          <a:cs typeface="Arial" pitchFamily="34" charset="0"/>
                        </a:rPr>
                        <a:t>(thousands)</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35" name="34 Conector recto"/>
          <p:cNvCxnSpPr/>
          <p:nvPr/>
        </p:nvCxnSpPr>
        <p:spPr bwMode="auto">
          <a:xfrm>
            <a:off x="4644008" y="3820199"/>
            <a:ext cx="4104456" cy="1650"/>
          </a:xfrm>
          <a:prstGeom prst="line">
            <a:avLst/>
          </a:prstGeom>
          <a:solidFill>
            <a:schemeClr val="accent1"/>
          </a:solidFill>
          <a:ln w="38100" cap="flat" cmpd="sng" algn="ctr">
            <a:solidFill>
              <a:srgbClr val="006D9B"/>
            </a:solidFill>
            <a:prstDash val="solid"/>
            <a:round/>
            <a:headEnd type="none" w="med" len="med"/>
            <a:tailEnd type="none" w="med" len="med"/>
          </a:ln>
          <a:effectLst/>
        </p:spPr>
      </p:cxnSp>
      <p:graphicFrame>
        <p:nvGraphicFramePr>
          <p:cNvPr id="29" name="Chart 20"/>
          <p:cNvGraphicFramePr>
            <a:graphicFrameLocks/>
          </p:cNvGraphicFramePr>
          <p:nvPr>
            <p:extLst>
              <p:ext uri="{D42A27DB-BD31-4B8C-83A1-F6EECF244321}">
                <p14:modId xmlns:p14="http://schemas.microsoft.com/office/powerpoint/2010/main" val="2863864111"/>
              </p:ext>
            </p:extLst>
          </p:nvPr>
        </p:nvGraphicFramePr>
        <p:xfrm>
          <a:off x="4572000" y="908720"/>
          <a:ext cx="4104456" cy="22322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1" name="3 Gráfico"/>
          <p:cNvGraphicFramePr>
            <a:graphicFrameLocks/>
          </p:cNvGraphicFramePr>
          <p:nvPr>
            <p:extLst>
              <p:ext uri="{D42A27DB-BD31-4B8C-83A1-F6EECF244321}">
                <p14:modId xmlns:p14="http://schemas.microsoft.com/office/powerpoint/2010/main" val="2334491593"/>
              </p:ext>
            </p:extLst>
          </p:nvPr>
        </p:nvGraphicFramePr>
        <p:xfrm>
          <a:off x="672237" y="4240175"/>
          <a:ext cx="3099458" cy="1750909"/>
        </p:xfrm>
        <a:graphic>
          <a:graphicData uri="http://schemas.openxmlformats.org/drawingml/2006/chart">
            <c:chart xmlns:c="http://schemas.openxmlformats.org/drawingml/2006/chart" xmlns:r="http://schemas.openxmlformats.org/officeDocument/2006/relationships" r:id="rId4"/>
          </a:graphicData>
        </a:graphic>
      </p:graphicFrame>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4008" y="4128016"/>
            <a:ext cx="4174057" cy="166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19 Elipse"/>
          <p:cNvSpPr/>
          <p:nvPr/>
        </p:nvSpPr>
        <p:spPr bwMode="auto">
          <a:xfrm>
            <a:off x="8059996" y="1390714"/>
            <a:ext cx="422749" cy="199966"/>
          </a:xfrm>
          <a:prstGeom prst="ellipse">
            <a:avLst/>
          </a:prstGeom>
          <a:noFill/>
          <a:ln w="19050" cap="flat" cmpd="sng" algn="ctr">
            <a:solidFill>
              <a:srgbClr val="006D9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smtClean="0">
              <a:ln>
                <a:noFill/>
              </a:ln>
              <a:solidFill>
                <a:srgbClr val="4D4D4D"/>
              </a:solidFill>
              <a:effectLst/>
              <a:latin typeface="Garamond" pitchFamily="1" charset="0"/>
            </a:endParaRPr>
          </a:p>
        </p:txBody>
      </p:sp>
    </p:spTree>
    <p:extLst>
      <p:ext uri="{BB962C8B-B14F-4D97-AF65-F5344CB8AC3E}">
        <p14:creationId xmlns:p14="http://schemas.microsoft.com/office/powerpoint/2010/main" val="2842827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Chart 18"/>
          <p:cNvGraphicFramePr>
            <a:graphicFrameLocks/>
          </p:cNvGraphicFramePr>
          <p:nvPr>
            <p:extLst>
              <p:ext uri="{D42A27DB-BD31-4B8C-83A1-F6EECF244321}">
                <p14:modId xmlns:p14="http://schemas.microsoft.com/office/powerpoint/2010/main" val="28961832"/>
              </p:ext>
            </p:extLst>
          </p:nvPr>
        </p:nvGraphicFramePr>
        <p:xfrm>
          <a:off x="662810" y="1561026"/>
          <a:ext cx="2054353" cy="15783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4" name="18 Gráfico"/>
          <p:cNvGraphicFramePr>
            <a:graphicFrameLocks/>
          </p:cNvGraphicFramePr>
          <p:nvPr>
            <p:extLst>
              <p:ext uri="{D42A27DB-BD31-4B8C-83A1-F6EECF244321}">
                <p14:modId xmlns:p14="http://schemas.microsoft.com/office/powerpoint/2010/main" val="2884765425"/>
              </p:ext>
            </p:extLst>
          </p:nvPr>
        </p:nvGraphicFramePr>
        <p:xfrm>
          <a:off x="3000209" y="3963135"/>
          <a:ext cx="8275534" cy="20254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3" name="Chart 18"/>
          <p:cNvGraphicFramePr>
            <a:graphicFrameLocks/>
          </p:cNvGraphicFramePr>
          <p:nvPr>
            <p:extLst>
              <p:ext uri="{D42A27DB-BD31-4B8C-83A1-F6EECF244321}">
                <p14:modId xmlns:p14="http://schemas.microsoft.com/office/powerpoint/2010/main" val="507897581"/>
              </p:ext>
            </p:extLst>
          </p:nvPr>
        </p:nvGraphicFramePr>
        <p:xfrm>
          <a:off x="755576" y="4157888"/>
          <a:ext cx="1872208" cy="19284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7" name="Chart 18"/>
          <p:cNvGraphicFramePr>
            <a:graphicFrameLocks/>
          </p:cNvGraphicFramePr>
          <p:nvPr>
            <p:extLst>
              <p:ext uri="{D42A27DB-BD31-4B8C-83A1-F6EECF244321}">
                <p14:modId xmlns:p14="http://schemas.microsoft.com/office/powerpoint/2010/main" val="1864933508"/>
              </p:ext>
            </p:extLst>
          </p:nvPr>
        </p:nvGraphicFramePr>
        <p:xfrm>
          <a:off x="5909167" y="1540561"/>
          <a:ext cx="1806591" cy="160146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1198782748"/>
              </p:ext>
            </p:extLst>
          </p:nvPr>
        </p:nvGraphicFramePr>
        <p:xfrm>
          <a:off x="251520" y="3356992"/>
          <a:ext cx="4061690" cy="353181"/>
        </p:xfrm>
        <a:graphic>
          <a:graphicData uri="http://schemas.openxmlformats.org/drawingml/2006/table">
            <a:tbl>
              <a:tblPr firstRow="1" bandRow="1">
                <a:tableStyleId>{5C22544A-7EE6-4342-B048-85BDC9FD1C3A}</a:tableStyleId>
              </a:tblPr>
              <a:tblGrid>
                <a:gridCol w="4061690"/>
              </a:tblGrid>
              <a:tr h="353181">
                <a:tc>
                  <a:txBody>
                    <a:bodyPr/>
                    <a:lstStyle/>
                    <a:p>
                      <a:r>
                        <a:rPr lang="en-GB" sz="1200" b="1" kern="1200" dirty="0" smtClean="0">
                          <a:solidFill>
                            <a:srgbClr val="006D9B"/>
                          </a:solidFill>
                          <a:latin typeface="+mn-lt"/>
                          <a:ea typeface="+mn-ea"/>
                          <a:cs typeface="Arial" pitchFamily="34" charset="0"/>
                        </a:rPr>
                        <a:t>Advertising performance (</a:t>
                      </a:r>
                      <a:r>
                        <a:rPr lang="en-GB" sz="1200" b="1" kern="1200" dirty="0" err="1" smtClean="0">
                          <a:solidFill>
                            <a:srgbClr val="006D9B"/>
                          </a:solidFill>
                          <a:latin typeface="+mn-lt"/>
                          <a:ea typeface="+mn-ea"/>
                          <a:cs typeface="Arial" pitchFamily="34" charset="0"/>
                        </a:rPr>
                        <a:t>mn</a:t>
                      </a:r>
                      <a:r>
                        <a:rPr lang="en-GB" sz="1200" b="1" kern="1200" dirty="0" smtClean="0">
                          <a:solidFill>
                            <a:srgbClr val="006D9B"/>
                          </a:solidFill>
                          <a:latin typeface="+mn-lt"/>
                          <a:ea typeface="+mn-ea"/>
                          <a:cs typeface="Arial" pitchFamily="34" charset="0"/>
                        </a:rPr>
                        <a:t>€)</a:t>
                      </a:r>
                      <a:endParaRPr lang="en-GB" sz="1200" b="1" kern="1200" dirty="0">
                        <a:solidFill>
                          <a:srgbClr val="006D9B"/>
                        </a:solidFill>
                        <a:latin typeface="+mn-lt"/>
                        <a:ea typeface="+mn-ea"/>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38" name="37 Tabla"/>
          <p:cNvGraphicFramePr>
            <a:graphicFrameLocks noGrp="1"/>
          </p:cNvGraphicFramePr>
          <p:nvPr>
            <p:extLst>
              <p:ext uri="{D42A27DB-BD31-4B8C-83A1-F6EECF244321}">
                <p14:modId xmlns:p14="http://schemas.microsoft.com/office/powerpoint/2010/main" val="1016368568"/>
              </p:ext>
            </p:extLst>
          </p:nvPr>
        </p:nvGraphicFramePr>
        <p:xfrm>
          <a:off x="3797421" y="3365201"/>
          <a:ext cx="4061690" cy="274320"/>
        </p:xfrm>
        <a:graphic>
          <a:graphicData uri="http://schemas.openxmlformats.org/drawingml/2006/table">
            <a:tbl>
              <a:tblPr firstRow="1" bandRow="1">
                <a:tableStyleId>{5C22544A-7EE6-4342-B048-85BDC9FD1C3A}</a:tableStyleId>
              </a:tblPr>
              <a:tblGrid>
                <a:gridCol w="4061690"/>
              </a:tblGrid>
              <a:tr h="221177">
                <a:tc>
                  <a:txBody>
                    <a:bodyPr/>
                    <a:lstStyle/>
                    <a:p>
                      <a:r>
                        <a:rPr lang="en-GB" sz="1200" b="1" kern="1200" dirty="0" smtClean="0">
                          <a:solidFill>
                            <a:srgbClr val="006D9B"/>
                          </a:solidFill>
                          <a:latin typeface="+mn-lt"/>
                          <a:ea typeface="+mn-ea"/>
                          <a:cs typeface="Arial" pitchFamily="34" charset="0"/>
                        </a:rPr>
                        <a:t>Media Capital Revenues Breakdown (%)</a:t>
                      </a:r>
                      <a:endParaRPr lang="en-GB" sz="1200" b="1" kern="1200" dirty="0">
                        <a:solidFill>
                          <a:srgbClr val="006D9B"/>
                        </a:solidFill>
                        <a:latin typeface="+mn-lt"/>
                        <a:ea typeface="+mn-ea"/>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Text Placeholder 1"/>
          <p:cNvSpPr>
            <a:spLocks noGrp="1"/>
          </p:cNvSpPr>
          <p:nvPr>
            <p:ph type="body" sz="quarter" idx="10"/>
          </p:nvPr>
        </p:nvSpPr>
        <p:spPr>
          <a:xfrm>
            <a:off x="352103" y="175243"/>
            <a:ext cx="7704856" cy="354387"/>
          </a:xfrm>
        </p:spPr>
        <p:txBody>
          <a:bodyPr/>
          <a:lstStyle/>
          <a:p>
            <a:r>
              <a:rPr lang="en-GB" sz="1800" dirty="0" smtClean="0"/>
              <a:t>Media Capital</a:t>
            </a:r>
            <a:endParaRPr lang="en-GB" sz="1800" dirty="0"/>
          </a:p>
        </p:txBody>
      </p:sp>
      <p:sp>
        <p:nvSpPr>
          <p:cNvPr id="51" name="Rectangle 50"/>
          <p:cNvSpPr/>
          <p:nvPr/>
        </p:nvSpPr>
        <p:spPr bwMode="auto">
          <a:xfrm>
            <a:off x="6228185" y="986040"/>
            <a:ext cx="1368152" cy="267431"/>
          </a:xfrm>
          <a:prstGeom prst="rect">
            <a:avLst/>
          </a:prstGeom>
          <a:noFill/>
          <a:ln w="6350" cap="flat" cmpd="sng" algn="ctr">
            <a:solidFill>
              <a:srgbClr val="7F7F7F"/>
            </a:solidFill>
            <a:prstDash val="solid"/>
            <a:round/>
            <a:headEnd type="none" w="med" len="med"/>
            <a:tailEnd type="none" w="med" len="med"/>
          </a:ln>
          <a:effectLst/>
        </p:spPr>
        <p:txBody>
          <a:bodyPr lIns="0" rIns="0" anchor="ctr"/>
          <a:lstStyle/>
          <a:p>
            <a:pPr algn="ctr">
              <a:spcBef>
                <a:spcPct val="20000"/>
              </a:spcBef>
              <a:defRPr/>
            </a:pPr>
            <a:r>
              <a:rPr lang="en-US" sz="1000" b="1" dirty="0" smtClean="0">
                <a:solidFill>
                  <a:schemeClr val="bg1">
                    <a:lumMod val="50000"/>
                  </a:schemeClr>
                </a:solidFill>
                <a:latin typeface="+mj-lt"/>
                <a:cs typeface="Calibri" pitchFamily="34" charset="0"/>
              </a:rPr>
              <a:t>EBITDA</a:t>
            </a:r>
            <a:endParaRPr lang="en-US" sz="1000" b="1" dirty="0">
              <a:solidFill>
                <a:schemeClr val="bg1">
                  <a:lumMod val="50000"/>
                </a:schemeClr>
              </a:solidFill>
              <a:latin typeface="+mj-lt"/>
              <a:cs typeface="Calibri" pitchFamily="34" charset="0"/>
            </a:endParaRPr>
          </a:p>
        </p:txBody>
      </p:sp>
      <p:sp>
        <p:nvSpPr>
          <p:cNvPr id="52" name="Rectangle 51"/>
          <p:cNvSpPr/>
          <p:nvPr/>
        </p:nvSpPr>
        <p:spPr bwMode="auto">
          <a:xfrm>
            <a:off x="1115615" y="998650"/>
            <a:ext cx="1440161" cy="267431"/>
          </a:xfrm>
          <a:prstGeom prst="rect">
            <a:avLst/>
          </a:prstGeom>
          <a:noFill/>
          <a:ln w="6350" cap="flat" cmpd="sng" algn="ctr">
            <a:solidFill>
              <a:srgbClr val="7F7F7F"/>
            </a:solidFill>
            <a:prstDash val="solid"/>
            <a:round/>
            <a:headEnd type="none" w="med" len="med"/>
            <a:tailEnd type="none" w="med" len="med"/>
          </a:ln>
          <a:effectLst/>
        </p:spPr>
        <p:txBody>
          <a:bodyPr lIns="0" rIns="0" anchor="ctr"/>
          <a:lstStyle/>
          <a:p>
            <a:pPr algn="ctr">
              <a:spcBef>
                <a:spcPct val="20000"/>
              </a:spcBef>
              <a:defRPr/>
            </a:pPr>
            <a:r>
              <a:rPr lang="en-US" sz="1000" b="1" dirty="0" smtClean="0">
                <a:solidFill>
                  <a:schemeClr val="bg1">
                    <a:lumMod val="50000"/>
                  </a:schemeClr>
                </a:solidFill>
                <a:latin typeface="+mj-lt"/>
                <a:cs typeface="Calibri" pitchFamily="34" charset="0"/>
              </a:rPr>
              <a:t>Revenues</a:t>
            </a:r>
            <a:endParaRPr lang="en-US" sz="1000" b="1" dirty="0">
              <a:solidFill>
                <a:schemeClr val="bg1">
                  <a:lumMod val="50000"/>
                </a:schemeClr>
              </a:solidFill>
              <a:latin typeface="+mj-lt"/>
              <a:cs typeface="Calibri" pitchFamily="34" charset="0"/>
            </a:endParaRPr>
          </a:p>
        </p:txBody>
      </p:sp>
      <p:sp>
        <p:nvSpPr>
          <p:cNvPr id="28" name="27 Rectángulo"/>
          <p:cNvSpPr/>
          <p:nvPr/>
        </p:nvSpPr>
        <p:spPr bwMode="auto">
          <a:xfrm>
            <a:off x="179512" y="6525344"/>
            <a:ext cx="8142284" cy="260350"/>
          </a:xfrm>
          <a:prstGeom prst="rect">
            <a:avLst/>
          </a:prstGeom>
          <a:noFill/>
          <a:ln w="9525" cap="flat" cmpd="sng" algn="ctr">
            <a:noFill/>
            <a:prstDash val="solid"/>
            <a:round/>
            <a:headEnd type="none" w="med" len="med"/>
            <a:tailEnd type="none" w="med" len="med"/>
          </a:ln>
          <a:effectLst/>
        </p:spPr>
        <p:txBody>
          <a:bodyPr/>
          <a:lstStyle/>
          <a:p>
            <a:pPr>
              <a:spcBef>
                <a:spcPts val="0"/>
              </a:spcBef>
              <a:defRPr/>
            </a:pPr>
            <a:r>
              <a:rPr lang="en-US" sz="800" dirty="0" smtClean="0">
                <a:solidFill>
                  <a:schemeClr val="bg2">
                    <a:lumMod val="75000"/>
                  </a:schemeClr>
                </a:solidFill>
                <a:latin typeface="+mj-lt"/>
                <a:cs typeface="Calibri" pitchFamily="34" charset="0"/>
              </a:rPr>
              <a:t>* All </a:t>
            </a:r>
            <a:r>
              <a:rPr lang="en-US" sz="800" dirty="0">
                <a:solidFill>
                  <a:schemeClr val="bg2">
                    <a:lumMod val="75000"/>
                  </a:schemeClr>
                </a:solidFill>
                <a:latin typeface="+mj-lt"/>
                <a:cs typeface="Calibri" pitchFamily="34" charset="0"/>
              </a:rPr>
              <a:t>Group and business unit figures are </a:t>
            </a:r>
            <a:r>
              <a:rPr lang="en-US" sz="800" dirty="0" smtClean="0">
                <a:solidFill>
                  <a:schemeClr val="bg2">
                    <a:lumMod val="75000"/>
                  </a:schemeClr>
                </a:solidFill>
                <a:latin typeface="+mj-lt"/>
                <a:cs typeface="Calibri" pitchFamily="34" charset="0"/>
              </a:rPr>
              <a:t>Adjusted </a:t>
            </a:r>
            <a:r>
              <a:rPr lang="en-US" sz="800" dirty="0">
                <a:solidFill>
                  <a:schemeClr val="bg2">
                    <a:lumMod val="75000"/>
                  </a:schemeClr>
                </a:solidFill>
                <a:latin typeface="+mj-lt"/>
                <a:cs typeface="Calibri" pitchFamily="34" charset="0"/>
              </a:rPr>
              <a:t>(exclude </a:t>
            </a:r>
            <a:r>
              <a:rPr lang="en-US" sz="800" dirty="0" smtClean="0">
                <a:solidFill>
                  <a:schemeClr val="bg2">
                    <a:lumMod val="75000"/>
                  </a:schemeClr>
                </a:solidFill>
                <a:latin typeface="+mj-lt"/>
                <a:cs typeface="Calibri" pitchFamily="34" charset="0"/>
              </a:rPr>
              <a:t>non-recurring items, detailed in the press release)</a:t>
            </a:r>
          </a:p>
        </p:txBody>
      </p:sp>
      <p:cxnSp>
        <p:nvCxnSpPr>
          <p:cNvPr id="30" name="29 Conector recto"/>
          <p:cNvCxnSpPr/>
          <p:nvPr/>
        </p:nvCxnSpPr>
        <p:spPr bwMode="auto">
          <a:xfrm>
            <a:off x="323528" y="799208"/>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graphicFrame>
        <p:nvGraphicFramePr>
          <p:cNvPr id="36" name="35 Tabla"/>
          <p:cNvGraphicFramePr>
            <a:graphicFrameLocks noGrp="1"/>
          </p:cNvGraphicFramePr>
          <p:nvPr>
            <p:extLst>
              <p:ext uri="{D42A27DB-BD31-4B8C-83A1-F6EECF244321}">
                <p14:modId xmlns:p14="http://schemas.microsoft.com/office/powerpoint/2010/main" val="3690072724"/>
              </p:ext>
            </p:extLst>
          </p:nvPr>
        </p:nvGraphicFramePr>
        <p:xfrm>
          <a:off x="366294" y="519803"/>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dirty="0" smtClean="0">
                          <a:solidFill>
                            <a:srgbClr val="006D9B"/>
                          </a:solidFill>
                          <a:cs typeface="Arial" pitchFamily="34" charset="0"/>
                        </a:rPr>
                        <a:t>Operating performance (</a:t>
                      </a:r>
                      <a:r>
                        <a:rPr lang="en-GB" sz="1200" b="1" dirty="0" err="1" smtClean="0">
                          <a:solidFill>
                            <a:srgbClr val="006D9B"/>
                          </a:solidFill>
                          <a:cs typeface="Arial" pitchFamily="34" charset="0"/>
                        </a:rPr>
                        <a:t>mn</a:t>
                      </a:r>
                      <a:r>
                        <a:rPr lang="en-GB" sz="1200" b="1" dirty="0" smtClean="0">
                          <a:solidFill>
                            <a:srgbClr val="006D9B"/>
                          </a:solidFill>
                          <a:cs typeface="Arial" pitchFamily="34" charset="0"/>
                        </a:rPr>
                        <a:t>€)</a:t>
                      </a:r>
                      <a:endParaRPr lang="en-GB" sz="1200" b="1" dirty="0">
                        <a:solidFill>
                          <a:srgbClr val="006D9B"/>
                        </a:solidFill>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37" name="36 Conector recto"/>
          <p:cNvCxnSpPr/>
          <p:nvPr/>
        </p:nvCxnSpPr>
        <p:spPr bwMode="auto">
          <a:xfrm flipV="1">
            <a:off x="3851920" y="3643256"/>
            <a:ext cx="4896544" cy="1"/>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40" name="Rectangle 39"/>
          <p:cNvSpPr/>
          <p:nvPr/>
        </p:nvSpPr>
        <p:spPr bwMode="auto">
          <a:xfrm>
            <a:off x="1545537" y="1478450"/>
            <a:ext cx="580313" cy="250231"/>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a:solidFill>
                  <a:srgbClr val="006D9F"/>
                </a:solidFill>
                <a:latin typeface="+mj-lt"/>
                <a:cs typeface="Calibri" pitchFamily="34" charset="0"/>
              </a:rPr>
              <a:t>+</a:t>
            </a:r>
            <a:r>
              <a:rPr lang="en-US" sz="1200" b="1" dirty="0" smtClean="0">
                <a:solidFill>
                  <a:srgbClr val="006D9F"/>
                </a:solidFill>
                <a:latin typeface="+mj-lt"/>
                <a:cs typeface="Calibri" pitchFamily="34" charset="0"/>
              </a:rPr>
              <a:t>3%</a:t>
            </a:r>
            <a:endParaRPr lang="en-US" sz="1200" b="1" dirty="0">
              <a:solidFill>
                <a:srgbClr val="006D9F"/>
              </a:solidFill>
              <a:latin typeface="+mj-lt"/>
              <a:cs typeface="Calibri" pitchFamily="34" charset="0"/>
            </a:endParaRPr>
          </a:p>
        </p:txBody>
      </p:sp>
      <p:sp>
        <p:nvSpPr>
          <p:cNvPr id="41" name="Rectangle 39"/>
          <p:cNvSpPr/>
          <p:nvPr/>
        </p:nvSpPr>
        <p:spPr bwMode="auto">
          <a:xfrm>
            <a:off x="6732240" y="1724810"/>
            <a:ext cx="523438" cy="292771"/>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-0.3%</a:t>
            </a:r>
            <a:endParaRPr lang="en-US" sz="1200" b="1" dirty="0">
              <a:solidFill>
                <a:srgbClr val="006D9F"/>
              </a:solidFill>
              <a:latin typeface="+mj-lt"/>
              <a:cs typeface="Calibri" pitchFamily="34" charset="0"/>
            </a:endParaRPr>
          </a:p>
        </p:txBody>
      </p:sp>
      <p:cxnSp>
        <p:nvCxnSpPr>
          <p:cNvPr id="19" name="18 Conector recto"/>
          <p:cNvCxnSpPr/>
          <p:nvPr/>
        </p:nvCxnSpPr>
        <p:spPr bwMode="auto">
          <a:xfrm>
            <a:off x="323528" y="3643256"/>
            <a:ext cx="3312368"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34" name="Rectangle 39"/>
          <p:cNvSpPr/>
          <p:nvPr/>
        </p:nvSpPr>
        <p:spPr bwMode="auto">
          <a:xfrm>
            <a:off x="1488375" y="4047725"/>
            <a:ext cx="579881" cy="248780"/>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+8.6%</a:t>
            </a:r>
            <a:endParaRPr lang="en-US" sz="1200" b="1" dirty="0">
              <a:solidFill>
                <a:srgbClr val="006D9F"/>
              </a:solidFill>
              <a:latin typeface="+mj-lt"/>
              <a:cs typeface="Calibri" pitchFamily="34" charset="0"/>
            </a:endParaRPr>
          </a:p>
        </p:txBody>
      </p:sp>
      <p:sp>
        <p:nvSpPr>
          <p:cNvPr id="29" name="Rectangle 39"/>
          <p:cNvSpPr/>
          <p:nvPr/>
        </p:nvSpPr>
        <p:spPr bwMode="auto">
          <a:xfrm>
            <a:off x="4262622" y="3798458"/>
            <a:ext cx="884177" cy="292771"/>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smtClean="0">
                <a:solidFill>
                  <a:srgbClr val="006D9F"/>
                </a:solidFill>
                <a:latin typeface="+mj-lt"/>
                <a:cs typeface="Calibri" pitchFamily="34" charset="0"/>
              </a:rPr>
              <a:t>1Q </a:t>
            </a:r>
            <a:r>
              <a:rPr lang="en-US" sz="1200" b="1" dirty="0" smtClean="0">
                <a:solidFill>
                  <a:srgbClr val="006D9F"/>
                </a:solidFill>
                <a:latin typeface="+mj-lt"/>
                <a:cs typeface="Calibri" pitchFamily="34" charset="0"/>
              </a:rPr>
              <a:t>2016</a:t>
            </a:r>
            <a:endParaRPr lang="en-US" sz="1200" b="1" dirty="0">
              <a:solidFill>
                <a:srgbClr val="006D9F"/>
              </a:solidFill>
              <a:latin typeface="+mj-lt"/>
              <a:cs typeface="Calibri" pitchFamily="34" charset="0"/>
            </a:endParaRPr>
          </a:p>
        </p:txBody>
      </p:sp>
      <p:sp>
        <p:nvSpPr>
          <p:cNvPr id="32" name="Rectangle 39"/>
          <p:cNvSpPr/>
          <p:nvPr/>
        </p:nvSpPr>
        <p:spPr bwMode="auto">
          <a:xfrm>
            <a:off x="7137976" y="3857498"/>
            <a:ext cx="916722" cy="292771"/>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smtClean="0">
                <a:solidFill>
                  <a:srgbClr val="006D9F"/>
                </a:solidFill>
                <a:latin typeface="+mj-lt"/>
                <a:cs typeface="Calibri" pitchFamily="34" charset="0"/>
              </a:rPr>
              <a:t>1Q </a:t>
            </a:r>
            <a:r>
              <a:rPr lang="en-US" sz="1200" b="1" dirty="0" smtClean="0">
                <a:solidFill>
                  <a:srgbClr val="006D9F"/>
                </a:solidFill>
                <a:latin typeface="+mj-lt"/>
                <a:cs typeface="Calibri" pitchFamily="34" charset="0"/>
              </a:rPr>
              <a:t>2015</a:t>
            </a:r>
            <a:endParaRPr lang="en-US" sz="1200" b="1" dirty="0">
              <a:solidFill>
                <a:srgbClr val="006D9F"/>
              </a:solidFill>
              <a:latin typeface="+mj-lt"/>
              <a:cs typeface="Calibri" pitchFamily="34" charset="0"/>
            </a:endParaRPr>
          </a:p>
        </p:txBody>
      </p:sp>
      <p:graphicFrame>
        <p:nvGraphicFramePr>
          <p:cNvPr id="39" name="17 Gráfico"/>
          <p:cNvGraphicFramePr>
            <a:graphicFrameLocks/>
          </p:cNvGraphicFramePr>
          <p:nvPr>
            <p:extLst>
              <p:ext uri="{D42A27DB-BD31-4B8C-83A1-F6EECF244321}">
                <p14:modId xmlns:p14="http://schemas.microsoft.com/office/powerpoint/2010/main" val="3366033530"/>
              </p:ext>
            </p:extLst>
          </p:nvPr>
        </p:nvGraphicFramePr>
        <p:xfrm>
          <a:off x="3851920" y="4002891"/>
          <a:ext cx="5184576" cy="219759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50338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1 Gráfico"/>
          <p:cNvGraphicFramePr>
            <a:graphicFrameLocks/>
          </p:cNvGraphicFramePr>
          <p:nvPr>
            <p:extLst>
              <p:ext uri="{D42A27DB-BD31-4B8C-83A1-F6EECF244321}">
                <p14:modId xmlns:p14="http://schemas.microsoft.com/office/powerpoint/2010/main" val="808842556"/>
              </p:ext>
            </p:extLst>
          </p:nvPr>
        </p:nvGraphicFramePr>
        <p:xfrm>
          <a:off x="2051720" y="975369"/>
          <a:ext cx="5256584" cy="2849091"/>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1"/>
          <p:cNvSpPr>
            <a:spLocks noGrp="1"/>
          </p:cNvSpPr>
          <p:nvPr>
            <p:ph type="body" sz="quarter" idx="10"/>
          </p:nvPr>
        </p:nvSpPr>
        <p:spPr>
          <a:xfrm>
            <a:off x="395536" y="188640"/>
            <a:ext cx="7704856" cy="354387"/>
          </a:xfrm>
        </p:spPr>
        <p:txBody>
          <a:bodyPr/>
          <a:lstStyle/>
          <a:p>
            <a:r>
              <a:rPr lang="en-GB" sz="1800" dirty="0" smtClean="0"/>
              <a:t>Evolution of consolidated net debt</a:t>
            </a:r>
            <a:endParaRPr lang="en-GB" sz="1800" dirty="0"/>
          </a:p>
        </p:txBody>
      </p:sp>
      <p:sp>
        <p:nvSpPr>
          <p:cNvPr id="19" name="18 Rectángulo"/>
          <p:cNvSpPr/>
          <p:nvPr/>
        </p:nvSpPr>
        <p:spPr bwMode="auto">
          <a:xfrm>
            <a:off x="288181" y="6395169"/>
            <a:ext cx="8142284" cy="260350"/>
          </a:xfrm>
          <a:prstGeom prst="rect">
            <a:avLst/>
          </a:prstGeom>
          <a:noFill/>
          <a:ln w="9525" cap="flat" cmpd="sng" algn="ctr">
            <a:noFill/>
            <a:prstDash val="solid"/>
            <a:round/>
            <a:headEnd type="none" w="med" len="med"/>
            <a:tailEnd type="none" w="med" len="med"/>
          </a:ln>
          <a:effectLst/>
        </p:spPr>
        <p:txBody>
          <a:bodyPr/>
          <a:lstStyle/>
          <a:p>
            <a:pPr>
              <a:spcBef>
                <a:spcPts val="0"/>
              </a:spcBef>
              <a:defRPr/>
            </a:pPr>
            <a:r>
              <a:rPr lang="en-US" sz="800" dirty="0" smtClean="0">
                <a:solidFill>
                  <a:schemeClr val="bg2">
                    <a:lumMod val="75000"/>
                  </a:schemeClr>
                </a:solidFill>
                <a:latin typeface="+mj-lt"/>
                <a:cs typeface="Calibri" pitchFamily="34" charset="0"/>
              </a:rPr>
              <a:t>*All </a:t>
            </a:r>
            <a:r>
              <a:rPr lang="en-US" sz="800" dirty="0">
                <a:solidFill>
                  <a:schemeClr val="bg2">
                    <a:lumMod val="75000"/>
                  </a:schemeClr>
                </a:solidFill>
                <a:latin typeface="+mj-lt"/>
                <a:cs typeface="Calibri" pitchFamily="34" charset="0"/>
              </a:rPr>
              <a:t>Group and business unit figures are </a:t>
            </a:r>
            <a:r>
              <a:rPr lang="en-US" sz="800" dirty="0" smtClean="0">
                <a:solidFill>
                  <a:schemeClr val="bg2">
                    <a:lumMod val="75000"/>
                  </a:schemeClr>
                </a:solidFill>
                <a:latin typeface="+mj-lt"/>
                <a:cs typeface="Calibri" pitchFamily="34" charset="0"/>
              </a:rPr>
              <a:t>Adjusted </a:t>
            </a:r>
            <a:r>
              <a:rPr lang="en-US" sz="800" dirty="0">
                <a:solidFill>
                  <a:schemeClr val="bg2">
                    <a:lumMod val="75000"/>
                  </a:schemeClr>
                </a:solidFill>
                <a:latin typeface="+mj-lt"/>
                <a:cs typeface="Calibri" pitchFamily="34" charset="0"/>
              </a:rPr>
              <a:t>(exclude </a:t>
            </a:r>
            <a:r>
              <a:rPr lang="en-US" sz="800" dirty="0" smtClean="0">
                <a:solidFill>
                  <a:schemeClr val="bg2">
                    <a:lumMod val="75000"/>
                  </a:schemeClr>
                </a:solidFill>
                <a:latin typeface="+mj-lt"/>
                <a:cs typeface="Calibri" pitchFamily="34" charset="0"/>
              </a:rPr>
              <a:t>non-recurring items, detailed in the press release)</a:t>
            </a:r>
          </a:p>
        </p:txBody>
      </p:sp>
      <p:graphicFrame>
        <p:nvGraphicFramePr>
          <p:cNvPr id="11" name="10 Tabla"/>
          <p:cNvGraphicFramePr>
            <a:graphicFrameLocks noGrp="1"/>
          </p:cNvGraphicFramePr>
          <p:nvPr>
            <p:extLst>
              <p:ext uri="{D42A27DB-BD31-4B8C-83A1-F6EECF244321}">
                <p14:modId xmlns:p14="http://schemas.microsoft.com/office/powerpoint/2010/main" val="198089034"/>
              </p:ext>
            </p:extLst>
          </p:nvPr>
        </p:nvGraphicFramePr>
        <p:xfrm>
          <a:off x="366294" y="519803"/>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kern="1200" dirty="0" smtClean="0">
                          <a:solidFill>
                            <a:srgbClr val="006D9B"/>
                          </a:solidFill>
                          <a:latin typeface="+mn-lt"/>
                          <a:ea typeface="+mn-ea"/>
                          <a:cs typeface="Arial" pitchFamily="34" charset="0"/>
                        </a:rPr>
                        <a:t>Total Bank</a:t>
                      </a:r>
                      <a:r>
                        <a:rPr lang="en-GB" sz="1200" b="1" kern="1200" baseline="0" dirty="0" smtClean="0">
                          <a:solidFill>
                            <a:srgbClr val="006D9B"/>
                          </a:solidFill>
                          <a:latin typeface="+mn-lt"/>
                          <a:ea typeface="+mn-ea"/>
                          <a:cs typeface="Arial" pitchFamily="34" charset="0"/>
                        </a:rPr>
                        <a:t> net debt evolution</a:t>
                      </a:r>
                      <a:endParaRPr lang="es-ES" sz="1200"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5" name="14 Conector recto"/>
          <p:cNvCxnSpPr/>
          <p:nvPr/>
        </p:nvCxnSpPr>
        <p:spPr bwMode="auto">
          <a:xfrm>
            <a:off x="323528" y="799208"/>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cxnSp>
        <p:nvCxnSpPr>
          <p:cNvPr id="18" name="17 Conector recto de flecha"/>
          <p:cNvCxnSpPr/>
          <p:nvPr/>
        </p:nvCxnSpPr>
        <p:spPr bwMode="auto">
          <a:xfrm>
            <a:off x="6732240" y="1507242"/>
            <a:ext cx="0" cy="1158648"/>
          </a:xfrm>
          <a:prstGeom prst="straightConnector1">
            <a:avLst/>
          </a:prstGeom>
          <a:solidFill>
            <a:schemeClr val="accent1"/>
          </a:solidFill>
          <a:ln w="28575" cap="flat" cmpd="sng" algn="ctr">
            <a:solidFill>
              <a:srgbClr val="006D9F"/>
            </a:solidFill>
            <a:prstDash val="solid"/>
            <a:round/>
            <a:headEnd type="none" w="med" len="med"/>
            <a:tailEnd type="arrow"/>
          </a:ln>
          <a:effectLst/>
        </p:spPr>
      </p:cxnSp>
      <p:sp>
        <p:nvSpPr>
          <p:cNvPr id="20" name="19 CuadroTexto"/>
          <p:cNvSpPr txBox="1"/>
          <p:nvPr/>
        </p:nvSpPr>
        <p:spPr>
          <a:xfrm>
            <a:off x="4932040" y="975369"/>
            <a:ext cx="2771072" cy="430887"/>
          </a:xfrm>
          <a:prstGeom prst="rect">
            <a:avLst/>
          </a:prstGeom>
          <a:noFill/>
        </p:spPr>
        <p:txBody>
          <a:bodyPr wrap="square" rtlCol="0">
            <a:spAutoFit/>
          </a:bodyPr>
          <a:lstStyle>
            <a:defPPr>
              <a:defRPr lang="en-US"/>
            </a:defPPr>
            <a:lvl1pPr algn="ctr">
              <a:defRPr sz="2500" b="1">
                <a:solidFill>
                  <a:schemeClr val="bg1"/>
                </a:solidFill>
              </a:defRPr>
            </a:lvl1pPr>
          </a:lstStyle>
          <a:p>
            <a:r>
              <a:rPr lang="es-ES" sz="2200" dirty="0" smtClean="0">
                <a:solidFill>
                  <a:srgbClr val="006D9F"/>
                </a:solidFill>
              </a:rPr>
              <a:t>-3,550 </a:t>
            </a:r>
            <a:r>
              <a:rPr lang="es-ES" sz="2200" dirty="0" err="1" smtClean="0">
                <a:solidFill>
                  <a:srgbClr val="006D9F"/>
                </a:solidFill>
              </a:rPr>
              <a:t>mn</a:t>
            </a:r>
            <a:r>
              <a:rPr lang="es-ES" sz="2200" dirty="0" smtClean="0">
                <a:solidFill>
                  <a:srgbClr val="006D9F"/>
                </a:solidFill>
              </a:rPr>
              <a:t>€</a:t>
            </a:r>
            <a:endParaRPr lang="en-US" sz="2200" dirty="0">
              <a:solidFill>
                <a:srgbClr val="006D9F"/>
              </a:solidFill>
            </a:endParaRPr>
          </a:p>
        </p:txBody>
      </p:sp>
      <p:sp>
        <p:nvSpPr>
          <p:cNvPr id="21" name="Text Placeholder 1"/>
          <p:cNvSpPr txBox="1">
            <a:spLocks/>
          </p:cNvSpPr>
          <p:nvPr/>
        </p:nvSpPr>
        <p:spPr>
          <a:xfrm>
            <a:off x="611513" y="4386299"/>
            <a:ext cx="7704856" cy="354387"/>
          </a:xfrm>
          <a:prstGeom prst="rect">
            <a:avLst/>
          </a:prstGeom>
          <a:noFill/>
        </p:spPr>
        <p:txBody>
          <a:bodyPr/>
          <a:lstStyle>
            <a:lvl1pPr indent="0" eaLnBrk="0" fontAlgn="base" hangingPunct="0">
              <a:spcBef>
                <a:spcPct val="20000"/>
              </a:spcBef>
              <a:spcAft>
                <a:spcPct val="0"/>
              </a:spcAft>
              <a:buFont typeface="Wingdings" pitchFamily="2" charset="2"/>
              <a:buNone/>
              <a:defRPr b="1">
                <a:solidFill>
                  <a:schemeClr val="bg2">
                    <a:lumMod val="75000"/>
                  </a:schemeClr>
                </a:solidFill>
                <a:latin typeface="+mj-lt"/>
                <a:ea typeface="Arial" pitchFamily="36" charset="0"/>
                <a:cs typeface="Calibri" pitchFamily="34" charset="0"/>
              </a:defRPr>
            </a:lvl1pPr>
            <a:lvl2pPr marL="742950" indent="-285750" eaLnBrk="0" fontAlgn="base" hangingPunct="0">
              <a:spcBef>
                <a:spcPct val="20000"/>
              </a:spcBef>
              <a:spcAft>
                <a:spcPct val="0"/>
              </a:spcAft>
              <a:buChar char="–"/>
              <a:defRPr sz="1200">
                <a:solidFill>
                  <a:srgbClr val="0099CC"/>
                </a:solidFill>
                <a:latin typeface="Arial" pitchFamily="34" charset="0"/>
                <a:ea typeface="Arial" pitchFamily="36" charset="0"/>
                <a:cs typeface="Arial" pitchFamily="34" charset="0"/>
              </a:defRPr>
            </a:lvl2pPr>
            <a:lvl3pPr marL="1143000" indent="-228600" eaLnBrk="0" fontAlgn="base" hangingPunct="0">
              <a:spcBef>
                <a:spcPct val="20000"/>
              </a:spcBef>
              <a:spcAft>
                <a:spcPct val="0"/>
              </a:spcAft>
              <a:buChar char="•"/>
              <a:defRPr sz="1000">
                <a:solidFill>
                  <a:srgbClr val="0099CC"/>
                </a:solidFill>
                <a:latin typeface="Arial" pitchFamily="34" charset="0"/>
                <a:ea typeface="Arial" pitchFamily="36" charset="0"/>
                <a:cs typeface="Arial" pitchFamily="34" charset="0"/>
              </a:defRPr>
            </a:lvl3pPr>
            <a:lvl4pPr marL="1600200" indent="-228600" eaLnBrk="0" fontAlgn="base" hangingPunct="0">
              <a:spcBef>
                <a:spcPct val="20000"/>
              </a:spcBef>
              <a:spcAft>
                <a:spcPct val="0"/>
              </a:spcAft>
              <a:buChar char="–"/>
              <a:defRPr sz="1000">
                <a:solidFill>
                  <a:srgbClr val="0099CC"/>
                </a:solidFill>
                <a:latin typeface="Arial" pitchFamily="34" charset="0"/>
                <a:ea typeface="Arial" pitchFamily="36" charset="0"/>
                <a:cs typeface="Arial" pitchFamily="34" charset="0"/>
              </a:defRPr>
            </a:lvl4pPr>
            <a:lvl5pPr marL="2057400" indent="-228600" eaLnBrk="0" fontAlgn="base" hangingPunct="0">
              <a:spcBef>
                <a:spcPct val="20000"/>
              </a:spcBef>
              <a:spcAft>
                <a:spcPct val="0"/>
              </a:spcAft>
              <a:buChar char="»"/>
              <a:defRPr sz="900">
                <a:solidFill>
                  <a:srgbClr val="0099CC"/>
                </a:solidFill>
                <a:latin typeface="Arial" pitchFamily="34" charset="0"/>
                <a:ea typeface="Arial" pitchFamily="36" charset="0"/>
                <a:cs typeface="Arial" pitchFamily="34" charset="0"/>
              </a:defRPr>
            </a:lvl5pPr>
            <a:lvl6pPr marL="2514600" indent="-228600" fontAlgn="base">
              <a:spcBef>
                <a:spcPct val="20000"/>
              </a:spcBef>
              <a:spcAft>
                <a:spcPct val="0"/>
              </a:spcAft>
              <a:buChar char="»"/>
              <a:defRPr sz="900">
                <a:solidFill>
                  <a:srgbClr val="0099CC"/>
                </a:solidFill>
              </a:defRPr>
            </a:lvl6pPr>
            <a:lvl7pPr marL="2971800" indent="-228600" fontAlgn="base">
              <a:spcBef>
                <a:spcPct val="20000"/>
              </a:spcBef>
              <a:spcAft>
                <a:spcPct val="0"/>
              </a:spcAft>
              <a:buChar char="»"/>
              <a:defRPr sz="900">
                <a:solidFill>
                  <a:srgbClr val="0099CC"/>
                </a:solidFill>
              </a:defRPr>
            </a:lvl7pPr>
            <a:lvl8pPr marL="3429000" indent="-228600" fontAlgn="base">
              <a:spcBef>
                <a:spcPct val="20000"/>
              </a:spcBef>
              <a:spcAft>
                <a:spcPct val="0"/>
              </a:spcAft>
              <a:buChar char="»"/>
              <a:defRPr sz="900">
                <a:solidFill>
                  <a:srgbClr val="0099CC"/>
                </a:solidFill>
              </a:defRPr>
            </a:lvl8pPr>
            <a:lvl9pPr marL="3886200" indent="-228600" fontAlgn="base">
              <a:spcBef>
                <a:spcPct val="20000"/>
              </a:spcBef>
              <a:spcAft>
                <a:spcPct val="0"/>
              </a:spcAft>
              <a:buChar char="»"/>
              <a:defRPr sz="900">
                <a:solidFill>
                  <a:srgbClr val="0099CC"/>
                </a:solidFill>
              </a:defRPr>
            </a:lvl9pPr>
          </a:lstStyle>
          <a:p>
            <a:r>
              <a:rPr lang="en-GB" sz="1200" smtClean="0"/>
              <a:t>In 1Q </a:t>
            </a:r>
            <a:r>
              <a:rPr lang="en-GB" sz="1200" dirty="0" smtClean="0"/>
              <a:t>2016 total Bank net debt has been reduced by 48 million:</a:t>
            </a:r>
          </a:p>
          <a:p>
            <a:endParaRPr lang="en-GB" sz="1200" dirty="0" smtClean="0"/>
          </a:p>
          <a:p>
            <a:endParaRPr lang="en-GB" sz="1200" dirty="0" smtClean="0"/>
          </a:p>
          <a:p>
            <a:endParaRPr lang="en-GB" sz="1200" dirty="0"/>
          </a:p>
        </p:txBody>
      </p:sp>
      <p:sp>
        <p:nvSpPr>
          <p:cNvPr id="25" name="Text Placeholder 1"/>
          <p:cNvSpPr txBox="1">
            <a:spLocks/>
          </p:cNvSpPr>
          <p:nvPr/>
        </p:nvSpPr>
        <p:spPr>
          <a:xfrm>
            <a:off x="909531" y="4874813"/>
            <a:ext cx="7704856" cy="786435"/>
          </a:xfrm>
          <a:prstGeom prst="rect">
            <a:avLst/>
          </a:prstGeom>
          <a:noFill/>
        </p:spPr>
        <p:txBody>
          <a:bodyPr/>
          <a:lstStyle>
            <a:lvl1pPr indent="0" eaLnBrk="0" fontAlgn="base" hangingPunct="0">
              <a:spcBef>
                <a:spcPct val="20000"/>
              </a:spcBef>
              <a:spcAft>
                <a:spcPct val="0"/>
              </a:spcAft>
              <a:buFont typeface="Wingdings" pitchFamily="2" charset="2"/>
              <a:buNone/>
              <a:defRPr b="1">
                <a:solidFill>
                  <a:schemeClr val="bg2">
                    <a:lumMod val="75000"/>
                  </a:schemeClr>
                </a:solidFill>
                <a:latin typeface="+mj-lt"/>
                <a:ea typeface="Arial" pitchFamily="36" charset="0"/>
                <a:cs typeface="Calibri" pitchFamily="34" charset="0"/>
              </a:defRPr>
            </a:lvl1pPr>
            <a:lvl2pPr marL="742950" indent="-285750" eaLnBrk="0" fontAlgn="base" hangingPunct="0">
              <a:spcBef>
                <a:spcPct val="20000"/>
              </a:spcBef>
              <a:spcAft>
                <a:spcPct val="0"/>
              </a:spcAft>
              <a:buChar char="–"/>
              <a:defRPr sz="1200">
                <a:solidFill>
                  <a:srgbClr val="0099CC"/>
                </a:solidFill>
                <a:latin typeface="Arial" pitchFamily="34" charset="0"/>
                <a:ea typeface="Arial" pitchFamily="36" charset="0"/>
                <a:cs typeface="Arial" pitchFamily="34" charset="0"/>
              </a:defRPr>
            </a:lvl2pPr>
            <a:lvl3pPr marL="1143000" indent="-228600" eaLnBrk="0" fontAlgn="base" hangingPunct="0">
              <a:spcBef>
                <a:spcPct val="20000"/>
              </a:spcBef>
              <a:spcAft>
                <a:spcPct val="0"/>
              </a:spcAft>
              <a:buChar char="•"/>
              <a:defRPr sz="1000">
                <a:solidFill>
                  <a:srgbClr val="0099CC"/>
                </a:solidFill>
                <a:latin typeface="Arial" pitchFamily="34" charset="0"/>
                <a:ea typeface="Arial" pitchFamily="36" charset="0"/>
                <a:cs typeface="Arial" pitchFamily="34" charset="0"/>
              </a:defRPr>
            </a:lvl3pPr>
            <a:lvl4pPr marL="1600200" indent="-228600" eaLnBrk="0" fontAlgn="base" hangingPunct="0">
              <a:spcBef>
                <a:spcPct val="20000"/>
              </a:spcBef>
              <a:spcAft>
                <a:spcPct val="0"/>
              </a:spcAft>
              <a:buChar char="–"/>
              <a:defRPr sz="1000">
                <a:solidFill>
                  <a:srgbClr val="0099CC"/>
                </a:solidFill>
                <a:latin typeface="Arial" pitchFamily="34" charset="0"/>
                <a:ea typeface="Arial" pitchFamily="36" charset="0"/>
                <a:cs typeface="Arial" pitchFamily="34" charset="0"/>
              </a:defRPr>
            </a:lvl4pPr>
            <a:lvl5pPr marL="2057400" indent="-228600" eaLnBrk="0" fontAlgn="base" hangingPunct="0">
              <a:spcBef>
                <a:spcPct val="20000"/>
              </a:spcBef>
              <a:spcAft>
                <a:spcPct val="0"/>
              </a:spcAft>
              <a:buChar char="»"/>
              <a:defRPr sz="900">
                <a:solidFill>
                  <a:srgbClr val="0099CC"/>
                </a:solidFill>
                <a:latin typeface="Arial" pitchFamily="34" charset="0"/>
                <a:ea typeface="Arial" pitchFamily="36" charset="0"/>
                <a:cs typeface="Arial" pitchFamily="34" charset="0"/>
              </a:defRPr>
            </a:lvl5pPr>
            <a:lvl6pPr marL="2514600" indent="-228600" fontAlgn="base">
              <a:spcBef>
                <a:spcPct val="20000"/>
              </a:spcBef>
              <a:spcAft>
                <a:spcPct val="0"/>
              </a:spcAft>
              <a:buChar char="»"/>
              <a:defRPr sz="900">
                <a:solidFill>
                  <a:srgbClr val="0099CC"/>
                </a:solidFill>
              </a:defRPr>
            </a:lvl6pPr>
            <a:lvl7pPr marL="2971800" indent="-228600" fontAlgn="base">
              <a:spcBef>
                <a:spcPct val="20000"/>
              </a:spcBef>
              <a:spcAft>
                <a:spcPct val="0"/>
              </a:spcAft>
              <a:buChar char="»"/>
              <a:defRPr sz="900">
                <a:solidFill>
                  <a:srgbClr val="0099CC"/>
                </a:solidFill>
              </a:defRPr>
            </a:lvl7pPr>
            <a:lvl8pPr marL="3429000" indent="-228600" fontAlgn="base">
              <a:spcBef>
                <a:spcPct val="20000"/>
              </a:spcBef>
              <a:spcAft>
                <a:spcPct val="0"/>
              </a:spcAft>
              <a:buChar char="»"/>
              <a:defRPr sz="900">
                <a:solidFill>
                  <a:srgbClr val="0099CC"/>
                </a:solidFill>
              </a:defRPr>
            </a:lvl8pPr>
            <a:lvl9pPr marL="3886200" indent="-228600" fontAlgn="base">
              <a:spcBef>
                <a:spcPct val="20000"/>
              </a:spcBef>
              <a:spcAft>
                <a:spcPct val="0"/>
              </a:spcAft>
              <a:buChar char="»"/>
              <a:defRPr sz="900">
                <a:solidFill>
                  <a:srgbClr val="0099CC"/>
                </a:solidFill>
              </a:defRPr>
            </a:lvl9pPr>
          </a:lstStyle>
          <a:p>
            <a:r>
              <a:rPr lang="en-GB" sz="1200" b="0" dirty="0" smtClean="0"/>
              <a:t>In </a:t>
            </a:r>
            <a:r>
              <a:rPr lang="en-GB" sz="1200" b="0" dirty="0"/>
              <a:t>F</a:t>
            </a:r>
            <a:r>
              <a:rPr lang="en-GB" sz="1200" b="0" dirty="0" smtClean="0"/>
              <a:t>ebruary: debt buy back with remaining proceeds form Canal+ cancelling 65 million euros of debt with 16.02% discount.</a:t>
            </a:r>
          </a:p>
          <a:p>
            <a:endParaRPr lang="en-GB" sz="1200" b="0" dirty="0" smtClean="0"/>
          </a:p>
          <a:p>
            <a:r>
              <a:rPr lang="en-GB" sz="1200" b="0" dirty="0" smtClean="0"/>
              <a:t>In </a:t>
            </a:r>
            <a:r>
              <a:rPr lang="en-GB" sz="1200" b="0" dirty="0"/>
              <a:t>A</a:t>
            </a:r>
            <a:r>
              <a:rPr lang="en-GB" sz="1200" b="0" dirty="0" smtClean="0"/>
              <a:t>pril: Mandatory convertible bond into Prisa shares at 10 euros amounting 100 million euros approved.</a:t>
            </a:r>
          </a:p>
          <a:p>
            <a:pPr>
              <a:lnSpc>
                <a:spcPct val="150000"/>
              </a:lnSpc>
            </a:pPr>
            <a:endParaRPr lang="en-GB" sz="1200" b="0" dirty="0" smtClean="0"/>
          </a:p>
          <a:p>
            <a:pPr>
              <a:lnSpc>
                <a:spcPct val="150000"/>
              </a:lnSpc>
            </a:pPr>
            <a:endParaRPr lang="en-GB" sz="1200" b="0" dirty="0" smtClean="0"/>
          </a:p>
          <a:p>
            <a:pPr>
              <a:lnSpc>
                <a:spcPct val="150000"/>
              </a:lnSpc>
            </a:pPr>
            <a:endParaRPr lang="en-GB" sz="1200" b="0" dirty="0"/>
          </a:p>
        </p:txBody>
      </p:sp>
      <p:cxnSp>
        <p:nvCxnSpPr>
          <p:cNvPr id="26" name="25 Conector recto de flecha"/>
          <p:cNvCxnSpPr/>
          <p:nvPr/>
        </p:nvCxnSpPr>
        <p:spPr bwMode="auto">
          <a:xfrm>
            <a:off x="743431" y="5030812"/>
            <a:ext cx="197684" cy="0"/>
          </a:xfrm>
          <a:prstGeom prst="straightConnector1">
            <a:avLst/>
          </a:prstGeom>
          <a:solidFill>
            <a:schemeClr val="accent1"/>
          </a:solidFill>
          <a:ln w="28575" cap="flat" cmpd="sng" algn="ctr">
            <a:solidFill>
              <a:srgbClr val="006D9F"/>
            </a:solidFill>
            <a:prstDash val="solid"/>
            <a:round/>
            <a:headEnd type="none" w="med" len="med"/>
            <a:tailEnd type="arrow"/>
          </a:ln>
          <a:effectLst/>
        </p:spPr>
      </p:cxnSp>
      <p:cxnSp>
        <p:nvCxnSpPr>
          <p:cNvPr id="27" name="26 Conector recto de flecha"/>
          <p:cNvCxnSpPr/>
          <p:nvPr/>
        </p:nvCxnSpPr>
        <p:spPr bwMode="auto">
          <a:xfrm>
            <a:off x="745862" y="5642993"/>
            <a:ext cx="197684" cy="0"/>
          </a:xfrm>
          <a:prstGeom prst="straightConnector1">
            <a:avLst/>
          </a:prstGeom>
          <a:solidFill>
            <a:schemeClr val="accent1"/>
          </a:solidFill>
          <a:ln w="28575" cap="flat" cmpd="sng" algn="ctr">
            <a:solidFill>
              <a:srgbClr val="006D9F"/>
            </a:solidFill>
            <a:prstDash val="solid"/>
            <a:round/>
            <a:headEnd type="none" w="med" len="med"/>
            <a:tailEnd type="arrow"/>
          </a:ln>
          <a:effectLst/>
        </p:spPr>
      </p:cxnSp>
      <p:cxnSp>
        <p:nvCxnSpPr>
          <p:cNvPr id="31" name="30 Conector recto"/>
          <p:cNvCxnSpPr/>
          <p:nvPr/>
        </p:nvCxnSpPr>
        <p:spPr bwMode="auto">
          <a:xfrm>
            <a:off x="2555776" y="1169515"/>
            <a:ext cx="2880320" cy="0"/>
          </a:xfrm>
          <a:prstGeom prst="line">
            <a:avLst/>
          </a:prstGeom>
          <a:solidFill>
            <a:schemeClr val="accent1"/>
          </a:solidFill>
          <a:ln w="28575" cap="flat" cmpd="sng" algn="ctr">
            <a:solidFill>
              <a:srgbClr val="006D9F"/>
            </a:solidFill>
            <a:prstDash val="solid"/>
            <a:round/>
            <a:headEnd type="none" w="med" len="med"/>
            <a:tailEnd type="none" w="med" len="med"/>
          </a:ln>
          <a:effectLst/>
        </p:spPr>
      </p:cxnSp>
      <p:cxnSp>
        <p:nvCxnSpPr>
          <p:cNvPr id="32" name="31 Conector recto"/>
          <p:cNvCxnSpPr/>
          <p:nvPr/>
        </p:nvCxnSpPr>
        <p:spPr bwMode="auto">
          <a:xfrm>
            <a:off x="2555776" y="1169515"/>
            <a:ext cx="0" cy="160274"/>
          </a:xfrm>
          <a:prstGeom prst="line">
            <a:avLst/>
          </a:prstGeom>
          <a:solidFill>
            <a:schemeClr val="accent1"/>
          </a:solidFill>
          <a:ln w="28575" cap="flat" cmpd="sng" algn="ctr">
            <a:solidFill>
              <a:srgbClr val="006D9F"/>
            </a:solidFill>
            <a:prstDash val="solid"/>
            <a:round/>
            <a:headEnd type="none" w="med" len="med"/>
            <a:tailEnd type="none" w="med" len="med"/>
          </a:ln>
          <a:effectLst/>
        </p:spPr>
      </p:cxnSp>
      <p:sp>
        <p:nvSpPr>
          <p:cNvPr id="33" name="32 CuadroTexto"/>
          <p:cNvSpPr txBox="1"/>
          <p:nvPr/>
        </p:nvSpPr>
        <p:spPr>
          <a:xfrm>
            <a:off x="6886211" y="2530671"/>
            <a:ext cx="812845" cy="246221"/>
          </a:xfrm>
          <a:prstGeom prst="rect">
            <a:avLst/>
          </a:prstGeom>
          <a:noFill/>
        </p:spPr>
        <p:txBody>
          <a:bodyPr wrap="square" rtlCol="0">
            <a:spAutoFit/>
          </a:bodyPr>
          <a:lstStyle>
            <a:defPPr>
              <a:defRPr lang="en-US"/>
            </a:defPPr>
            <a:lvl1pPr algn="ctr">
              <a:defRPr sz="2500" b="1">
                <a:solidFill>
                  <a:schemeClr val="bg1"/>
                </a:solidFill>
              </a:defRPr>
            </a:lvl1pPr>
          </a:lstStyle>
          <a:p>
            <a:r>
              <a:rPr lang="es-ES" sz="1000" dirty="0" smtClean="0">
                <a:solidFill>
                  <a:srgbClr val="006D9F"/>
                </a:solidFill>
              </a:rPr>
              <a:t>-48 </a:t>
            </a:r>
            <a:r>
              <a:rPr lang="es-ES" sz="1000" dirty="0" err="1" smtClean="0">
                <a:solidFill>
                  <a:srgbClr val="006D9F"/>
                </a:solidFill>
              </a:rPr>
              <a:t>mn</a:t>
            </a:r>
            <a:r>
              <a:rPr lang="es-ES" sz="1000" dirty="0" smtClean="0">
                <a:solidFill>
                  <a:srgbClr val="006D9F"/>
                </a:solidFill>
              </a:rPr>
              <a:t>€</a:t>
            </a:r>
            <a:endParaRPr lang="en-US" sz="1000" dirty="0">
              <a:solidFill>
                <a:srgbClr val="006D9F"/>
              </a:solidFill>
            </a:endParaRPr>
          </a:p>
        </p:txBody>
      </p:sp>
      <p:cxnSp>
        <p:nvCxnSpPr>
          <p:cNvPr id="34" name="33 Conector recto"/>
          <p:cNvCxnSpPr/>
          <p:nvPr/>
        </p:nvCxnSpPr>
        <p:spPr>
          <a:xfrm>
            <a:off x="6330534" y="1743167"/>
            <a:ext cx="0" cy="2088633"/>
          </a:xfrm>
          <a:prstGeom prst="line">
            <a:avLst/>
          </a:prstGeom>
          <a:ln>
            <a:solidFill>
              <a:srgbClr val="00B0F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304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1 Gráfico"/>
          <p:cNvGraphicFramePr>
            <a:graphicFrameLocks/>
          </p:cNvGraphicFramePr>
          <p:nvPr>
            <p:extLst>
              <p:ext uri="{D42A27DB-BD31-4B8C-83A1-F6EECF244321}">
                <p14:modId xmlns:p14="http://schemas.microsoft.com/office/powerpoint/2010/main" val="3508016335"/>
              </p:ext>
            </p:extLst>
          </p:nvPr>
        </p:nvGraphicFramePr>
        <p:xfrm>
          <a:off x="827583" y="1020688"/>
          <a:ext cx="7899379" cy="342839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1"/>
          <p:cNvSpPr>
            <a:spLocks noGrp="1"/>
          </p:cNvSpPr>
          <p:nvPr>
            <p:ph type="body" sz="quarter" idx="10"/>
          </p:nvPr>
        </p:nvSpPr>
        <p:spPr>
          <a:xfrm>
            <a:off x="107504" y="183707"/>
            <a:ext cx="7704856" cy="354387"/>
          </a:xfrm>
        </p:spPr>
        <p:txBody>
          <a:bodyPr/>
          <a:lstStyle/>
          <a:p>
            <a:r>
              <a:rPr lang="en-GB" sz="1800" dirty="0" err="1" smtClean="0"/>
              <a:t>Grupo</a:t>
            </a:r>
            <a:r>
              <a:rPr lang="en-GB" sz="1800" dirty="0" smtClean="0"/>
              <a:t> </a:t>
            </a:r>
            <a:r>
              <a:rPr lang="en-GB" sz="1800" dirty="0" err="1" smtClean="0"/>
              <a:t>Prisa</a:t>
            </a:r>
            <a:r>
              <a:rPr lang="en-GB" sz="1800" dirty="0"/>
              <a:t> </a:t>
            </a:r>
            <a:r>
              <a:rPr lang="en-GB" sz="1800" dirty="0" smtClean="0"/>
              <a:t>– Operating </a:t>
            </a:r>
            <a:r>
              <a:rPr lang="en-GB" sz="1800" dirty="0" err="1" smtClean="0"/>
              <a:t>Cashflow</a:t>
            </a:r>
            <a:endParaRPr lang="en-GB" sz="1800" dirty="0"/>
          </a:p>
        </p:txBody>
      </p:sp>
      <p:sp>
        <p:nvSpPr>
          <p:cNvPr id="26" name="1 CuadroTexto"/>
          <p:cNvSpPr txBox="1">
            <a:spLocks noChangeArrowheads="1"/>
          </p:cNvSpPr>
          <p:nvPr/>
        </p:nvSpPr>
        <p:spPr bwMode="auto">
          <a:xfrm>
            <a:off x="316225" y="908720"/>
            <a:ext cx="49481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en-US" sz="1000" b="1" dirty="0" smtClean="0">
                <a:solidFill>
                  <a:schemeClr val="tx1">
                    <a:lumMod val="50000"/>
                    <a:lumOff val="50000"/>
                  </a:schemeClr>
                </a:solidFill>
                <a:latin typeface="+mj-lt"/>
              </a:rPr>
              <a:t>€ </a:t>
            </a:r>
            <a:r>
              <a:rPr lang="en-US" sz="1000" b="1" dirty="0" err="1" smtClean="0">
                <a:solidFill>
                  <a:schemeClr val="tx1">
                    <a:lumMod val="50000"/>
                    <a:lumOff val="50000"/>
                  </a:schemeClr>
                </a:solidFill>
                <a:latin typeface="+mj-lt"/>
              </a:rPr>
              <a:t>Mn</a:t>
            </a:r>
            <a:endParaRPr lang="en-US" sz="1000" b="1" dirty="0" smtClean="0">
              <a:solidFill>
                <a:schemeClr val="tx1">
                  <a:lumMod val="50000"/>
                  <a:lumOff val="50000"/>
                </a:schemeClr>
              </a:solidFill>
              <a:latin typeface="+mj-lt"/>
            </a:endParaRPr>
          </a:p>
        </p:txBody>
      </p:sp>
      <p:cxnSp>
        <p:nvCxnSpPr>
          <p:cNvPr id="18" name="17 Conector recto"/>
          <p:cNvCxnSpPr/>
          <p:nvPr/>
        </p:nvCxnSpPr>
        <p:spPr bwMode="auto">
          <a:xfrm>
            <a:off x="323528" y="799208"/>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graphicFrame>
        <p:nvGraphicFramePr>
          <p:cNvPr id="19" name="18 Tabla"/>
          <p:cNvGraphicFramePr>
            <a:graphicFrameLocks noGrp="1"/>
          </p:cNvGraphicFramePr>
          <p:nvPr>
            <p:extLst>
              <p:ext uri="{D42A27DB-BD31-4B8C-83A1-F6EECF244321}">
                <p14:modId xmlns:p14="http://schemas.microsoft.com/office/powerpoint/2010/main" val="3591297169"/>
              </p:ext>
            </p:extLst>
          </p:nvPr>
        </p:nvGraphicFramePr>
        <p:xfrm>
          <a:off x="366294" y="519803"/>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US" sz="1200" b="1" kern="1200" dirty="0" smtClean="0">
                          <a:solidFill>
                            <a:srgbClr val="006D9B"/>
                          </a:solidFill>
                          <a:latin typeface="+mn-lt"/>
                          <a:ea typeface="+mn-ea"/>
                          <a:cs typeface="Arial" pitchFamily="34" charset="0"/>
                        </a:rPr>
                        <a:t>January- March 2016</a:t>
                      </a:r>
                      <a:endParaRPr lang="en-US" sz="1200" b="1" kern="1200" dirty="0">
                        <a:solidFill>
                          <a:srgbClr val="006D9B"/>
                        </a:solidFill>
                        <a:latin typeface="+mn-lt"/>
                        <a:ea typeface="+mn-ea"/>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3 CuadroTexto"/>
          <p:cNvSpPr txBox="1"/>
          <p:nvPr/>
        </p:nvSpPr>
        <p:spPr>
          <a:xfrm>
            <a:off x="1022310" y="4762912"/>
            <a:ext cx="8280920" cy="276999"/>
          </a:xfrm>
          <a:prstGeom prst="rect">
            <a:avLst/>
          </a:prstGeom>
          <a:noFill/>
        </p:spPr>
        <p:txBody>
          <a:bodyPr wrap="square" rtlCol="0">
            <a:spAutoFit/>
          </a:bodyPr>
          <a:lstStyle/>
          <a:p>
            <a:r>
              <a:rPr lang="es-ES" sz="1200" b="1" dirty="0" smtClean="0">
                <a:solidFill>
                  <a:srgbClr val="7F7F7F"/>
                </a:solidFill>
                <a:latin typeface="+mj-lt"/>
              </a:rPr>
              <a:t>   64                   (6)	     (9)	        (13)                </a:t>
            </a:r>
            <a:r>
              <a:rPr lang="es-ES" sz="1200" b="1" dirty="0">
                <a:solidFill>
                  <a:srgbClr val="7F7F7F"/>
                </a:solidFill>
                <a:latin typeface="+mj-lt"/>
              </a:rPr>
              <a:t> </a:t>
            </a:r>
            <a:r>
              <a:rPr lang="es-ES" sz="1200" b="1" dirty="0" smtClean="0">
                <a:solidFill>
                  <a:srgbClr val="7F7F7F"/>
                </a:solidFill>
                <a:latin typeface="+mj-lt"/>
              </a:rPr>
              <a:t> 2	            37                 (14)                 23   </a:t>
            </a:r>
            <a:endParaRPr lang="en-US" sz="1200" b="1" dirty="0">
              <a:solidFill>
                <a:srgbClr val="7F7F7F"/>
              </a:solidFill>
              <a:latin typeface="+mj-lt"/>
            </a:endParaRPr>
          </a:p>
        </p:txBody>
      </p:sp>
      <p:sp>
        <p:nvSpPr>
          <p:cNvPr id="9" name="8 CuadroTexto"/>
          <p:cNvSpPr txBox="1"/>
          <p:nvPr/>
        </p:nvSpPr>
        <p:spPr>
          <a:xfrm>
            <a:off x="971600" y="5435932"/>
            <a:ext cx="8280920" cy="369332"/>
          </a:xfrm>
          <a:prstGeom prst="rect">
            <a:avLst/>
          </a:prstGeom>
          <a:noFill/>
        </p:spPr>
        <p:txBody>
          <a:bodyPr wrap="square" rtlCol="0">
            <a:spAutoFit/>
          </a:bodyPr>
          <a:lstStyle/>
          <a:p>
            <a:r>
              <a:rPr lang="es-ES" b="1" dirty="0" smtClean="0">
                <a:solidFill>
                  <a:srgbClr val="006D9F"/>
                </a:solidFill>
                <a:latin typeface="+mj-lt"/>
              </a:rPr>
              <a:t>  -2            +16	    +6	      +8            -2	      +25           +3          +28</a:t>
            </a:r>
            <a:endParaRPr lang="en-US" b="1" dirty="0">
              <a:solidFill>
                <a:srgbClr val="006D9F"/>
              </a:solidFill>
              <a:latin typeface="+mj-lt"/>
            </a:endParaRPr>
          </a:p>
        </p:txBody>
      </p:sp>
      <p:sp>
        <p:nvSpPr>
          <p:cNvPr id="10" name="9 CuadroTexto"/>
          <p:cNvSpPr txBox="1"/>
          <p:nvPr/>
        </p:nvSpPr>
        <p:spPr>
          <a:xfrm>
            <a:off x="32093" y="4762912"/>
            <a:ext cx="1080120" cy="276999"/>
          </a:xfrm>
          <a:prstGeom prst="rect">
            <a:avLst/>
          </a:prstGeom>
          <a:noFill/>
        </p:spPr>
        <p:txBody>
          <a:bodyPr wrap="square" rtlCol="0">
            <a:spAutoFit/>
          </a:bodyPr>
          <a:lstStyle/>
          <a:p>
            <a:r>
              <a:rPr lang="es-ES" sz="1200" b="1" smtClean="0">
                <a:solidFill>
                  <a:srgbClr val="7F7F7F"/>
                </a:solidFill>
                <a:latin typeface="+mj-lt"/>
              </a:rPr>
              <a:t>1Q </a:t>
            </a:r>
            <a:r>
              <a:rPr lang="es-ES" sz="1200" b="1" dirty="0" smtClean="0">
                <a:solidFill>
                  <a:srgbClr val="7F7F7F"/>
                </a:solidFill>
                <a:latin typeface="+mj-lt"/>
              </a:rPr>
              <a:t>2015</a:t>
            </a:r>
            <a:endParaRPr lang="en-US" sz="1200" b="1" dirty="0">
              <a:solidFill>
                <a:srgbClr val="7F7F7F"/>
              </a:solidFill>
              <a:latin typeface="+mj-lt"/>
            </a:endParaRPr>
          </a:p>
        </p:txBody>
      </p:sp>
      <p:sp>
        <p:nvSpPr>
          <p:cNvPr id="11" name="10 CuadroTexto"/>
          <p:cNvSpPr txBox="1"/>
          <p:nvPr/>
        </p:nvSpPr>
        <p:spPr>
          <a:xfrm>
            <a:off x="147146" y="5435932"/>
            <a:ext cx="1080120" cy="369332"/>
          </a:xfrm>
          <a:prstGeom prst="rect">
            <a:avLst/>
          </a:prstGeom>
          <a:noFill/>
        </p:spPr>
        <p:txBody>
          <a:bodyPr wrap="square" rtlCol="0">
            <a:spAutoFit/>
          </a:bodyPr>
          <a:lstStyle/>
          <a:p>
            <a:r>
              <a:rPr lang="es-ES" b="1" dirty="0" err="1" smtClean="0">
                <a:solidFill>
                  <a:srgbClr val="006D9F"/>
                </a:solidFill>
                <a:latin typeface="+mj-lt"/>
              </a:rPr>
              <a:t>Chg</a:t>
            </a:r>
            <a:r>
              <a:rPr lang="es-ES" b="1" dirty="0">
                <a:solidFill>
                  <a:srgbClr val="006D9F"/>
                </a:solidFill>
                <a:latin typeface="+mj-lt"/>
              </a:rPr>
              <a:t>.</a:t>
            </a:r>
            <a:endParaRPr lang="en-US" b="1" dirty="0">
              <a:solidFill>
                <a:srgbClr val="006D9F"/>
              </a:solidFill>
              <a:latin typeface="+mj-lt"/>
            </a:endParaRPr>
          </a:p>
        </p:txBody>
      </p:sp>
      <p:cxnSp>
        <p:nvCxnSpPr>
          <p:cNvPr id="6" name="5 Conector recto"/>
          <p:cNvCxnSpPr/>
          <p:nvPr/>
        </p:nvCxnSpPr>
        <p:spPr bwMode="auto">
          <a:xfrm>
            <a:off x="1907704" y="3890865"/>
            <a:ext cx="0" cy="2016224"/>
          </a:xfrm>
          <a:prstGeom prst="line">
            <a:avLst/>
          </a:prstGeom>
          <a:solidFill>
            <a:schemeClr val="accent1"/>
          </a:solidFill>
          <a:ln w="19050" cap="flat" cmpd="sng" algn="ctr">
            <a:solidFill>
              <a:schemeClr val="bg2">
                <a:lumMod val="40000"/>
                <a:lumOff val="60000"/>
              </a:schemeClr>
            </a:solidFill>
            <a:prstDash val="sysDash"/>
            <a:round/>
            <a:headEnd type="none" w="med" len="med"/>
            <a:tailEnd type="none" w="med" len="med"/>
          </a:ln>
          <a:effectLst/>
        </p:spPr>
      </p:cxnSp>
      <p:cxnSp>
        <p:nvCxnSpPr>
          <p:cNvPr id="16" name="15 Conector recto"/>
          <p:cNvCxnSpPr/>
          <p:nvPr/>
        </p:nvCxnSpPr>
        <p:spPr bwMode="auto">
          <a:xfrm>
            <a:off x="2771800" y="3893300"/>
            <a:ext cx="0" cy="2016224"/>
          </a:xfrm>
          <a:prstGeom prst="line">
            <a:avLst/>
          </a:prstGeom>
          <a:solidFill>
            <a:schemeClr val="accent1"/>
          </a:solidFill>
          <a:ln w="19050" cap="flat" cmpd="sng" algn="ctr">
            <a:solidFill>
              <a:schemeClr val="bg2">
                <a:lumMod val="40000"/>
                <a:lumOff val="60000"/>
              </a:schemeClr>
            </a:solidFill>
            <a:prstDash val="sysDash"/>
            <a:round/>
            <a:headEnd type="none" w="med" len="med"/>
            <a:tailEnd type="none" w="med" len="med"/>
          </a:ln>
          <a:effectLst/>
        </p:spPr>
      </p:cxnSp>
      <p:cxnSp>
        <p:nvCxnSpPr>
          <p:cNvPr id="17" name="16 Conector recto"/>
          <p:cNvCxnSpPr/>
          <p:nvPr/>
        </p:nvCxnSpPr>
        <p:spPr bwMode="auto">
          <a:xfrm>
            <a:off x="3851920" y="3893300"/>
            <a:ext cx="0" cy="2016224"/>
          </a:xfrm>
          <a:prstGeom prst="line">
            <a:avLst/>
          </a:prstGeom>
          <a:solidFill>
            <a:schemeClr val="accent1"/>
          </a:solidFill>
          <a:ln w="19050" cap="flat" cmpd="sng" algn="ctr">
            <a:solidFill>
              <a:schemeClr val="bg2">
                <a:lumMod val="40000"/>
                <a:lumOff val="60000"/>
              </a:schemeClr>
            </a:solidFill>
            <a:prstDash val="sysDash"/>
            <a:round/>
            <a:headEnd type="none" w="med" len="med"/>
            <a:tailEnd type="none" w="med" len="med"/>
          </a:ln>
          <a:effectLst/>
        </p:spPr>
      </p:cxnSp>
      <p:cxnSp>
        <p:nvCxnSpPr>
          <p:cNvPr id="21" name="20 Conector recto"/>
          <p:cNvCxnSpPr/>
          <p:nvPr/>
        </p:nvCxnSpPr>
        <p:spPr bwMode="auto">
          <a:xfrm>
            <a:off x="4788024" y="3893300"/>
            <a:ext cx="0" cy="2016224"/>
          </a:xfrm>
          <a:prstGeom prst="line">
            <a:avLst/>
          </a:prstGeom>
          <a:solidFill>
            <a:schemeClr val="accent1"/>
          </a:solidFill>
          <a:ln w="19050" cap="flat" cmpd="sng" algn="ctr">
            <a:solidFill>
              <a:schemeClr val="bg2">
                <a:lumMod val="40000"/>
                <a:lumOff val="60000"/>
              </a:schemeClr>
            </a:solidFill>
            <a:prstDash val="sysDash"/>
            <a:round/>
            <a:headEnd type="none" w="med" len="med"/>
            <a:tailEnd type="none" w="med" len="med"/>
          </a:ln>
          <a:effectLst/>
        </p:spPr>
      </p:cxnSp>
      <p:cxnSp>
        <p:nvCxnSpPr>
          <p:cNvPr id="22" name="21 Conector recto"/>
          <p:cNvCxnSpPr/>
          <p:nvPr/>
        </p:nvCxnSpPr>
        <p:spPr bwMode="auto">
          <a:xfrm>
            <a:off x="5796136" y="3893300"/>
            <a:ext cx="0" cy="2016224"/>
          </a:xfrm>
          <a:prstGeom prst="line">
            <a:avLst/>
          </a:prstGeom>
          <a:solidFill>
            <a:schemeClr val="accent1"/>
          </a:solidFill>
          <a:ln w="19050" cap="flat" cmpd="sng" algn="ctr">
            <a:solidFill>
              <a:schemeClr val="bg2">
                <a:lumMod val="40000"/>
                <a:lumOff val="60000"/>
              </a:schemeClr>
            </a:solidFill>
            <a:prstDash val="sysDash"/>
            <a:round/>
            <a:headEnd type="none" w="med" len="med"/>
            <a:tailEnd type="none" w="med" len="med"/>
          </a:ln>
          <a:effectLst/>
        </p:spPr>
      </p:cxnSp>
      <p:cxnSp>
        <p:nvCxnSpPr>
          <p:cNvPr id="23" name="22 Conector recto"/>
          <p:cNvCxnSpPr/>
          <p:nvPr/>
        </p:nvCxnSpPr>
        <p:spPr bwMode="auto">
          <a:xfrm>
            <a:off x="6804248" y="3883361"/>
            <a:ext cx="0" cy="2016224"/>
          </a:xfrm>
          <a:prstGeom prst="line">
            <a:avLst/>
          </a:prstGeom>
          <a:solidFill>
            <a:schemeClr val="accent1"/>
          </a:solidFill>
          <a:ln w="19050" cap="flat" cmpd="sng" algn="ctr">
            <a:solidFill>
              <a:schemeClr val="bg2">
                <a:lumMod val="40000"/>
                <a:lumOff val="60000"/>
              </a:schemeClr>
            </a:solidFill>
            <a:prstDash val="sysDash"/>
            <a:round/>
            <a:headEnd type="none" w="med" len="med"/>
            <a:tailEnd type="none" w="med" len="med"/>
          </a:ln>
          <a:effectLst/>
        </p:spPr>
      </p:cxnSp>
      <p:cxnSp>
        <p:nvCxnSpPr>
          <p:cNvPr id="24" name="23 Conector recto"/>
          <p:cNvCxnSpPr/>
          <p:nvPr/>
        </p:nvCxnSpPr>
        <p:spPr bwMode="auto">
          <a:xfrm>
            <a:off x="7693497" y="3882671"/>
            <a:ext cx="0" cy="2016224"/>
          </a:xfrm>
          <a:prstGeom prst="line">
            <a:avLst/>
          </a:prstGeom>
          <a:solidFill>
            <a:schemeClr val="accent1"/>
          </a:solidFill>
          <a:ln w="19050" cap="flat" cmpd="sng" algn="ctr">
            <a:solidFill>
              <a:schemeClr val="bg2">
                <a:lumMod val="40000"/>
                <a:lumOff val="60000"/>
              </a:schemeClr>
            </a:solidFill>
            <a:prstDash val="sysDash"/>
            <a:round/>
            <a:headEnd type="none" w="med" len="med"/>
            <a:tailEnd type="none" w="med" len="med"/>
          </a:ln>
          <a:effectLst/>
        </p:spPr>
      </p:cxnSp>
      <p:cxnSp>
        <p:nvCxnSpPr>
          <p:cNvPr id="25" name="24 Conector recto"/>
          <p:cNvCxnSpPr/>
          <p:nvPr/>
        </p:nvCxnSpPr>
        <p:spPr bwMode="auto">
          <a:xfrm>
            <a:off x="840860" y="3882671"/>
            <a:ext cx="0" cy="2016224"/>
          </a:xfrm>
          <a:prstGeom prst="line">
            <a:avLst/>
          </a:prstGeom>
          <a:solidFill>
            <a:schemeClr val="accent1"/>
          </a:solidFill>
          <a:ln w="19050" cap="flat" cmpd="sng" algn="ctr">
            <a:solidFill>
              <a:schemeClr val="bg2">
                <a:lumMod val="40000"/>
                <a:lumOff val="60000"/>
              </a:schemeClr>
            </a:solidFill>
            <a:prstDash val="sysDash"/>
            <a:round/>
            <a:headEnd type="none" w="med" len="med"/>
            <a:tailEnd type="none" w="med" len="med"/>
          </a:ln>
          <a:effectLst/>
        </p:spPr>
      </p:cxnSp>
      <p:cxnSp>
        <p:nvCxnSpPr>
          <p:cNvPr id="28" name="27 Conector recto"/>
          <p:cNvCxnSpPr/>
          <p:nvPr/>
        </p:nvCxnSpPr>
        <p:spPr bwMode="auto">
          <a:xfrm>
            <a:off x="8748464" y="3893300"/>
            <a:ext cx="0" cy="2016224"/>
          </a:xfrm>
          <a:prstGeom prst="line">
            <a:avLst/>
          </a:prstGeom>
          <a:solidFill>
            <a:schemeClr val="accent1"/>
          </a:solidFill>
          <a:ln w="19050" cap="flat" cmpd="sng" algn="ctr">
            <a:solidFill>
              <a:schemeClr val="bg2">
                <a:lumMod val="40000"/>
                <a:lumOff val="60000"/>
              </a:schemeClr>
            </a:solidFill>
            <a:prstDash val="sysDash"/>
            <a:round/>
            <a:headEnd type="none" w="med" len="med"/>
            <a:tailEnd type="none" w="med" len="med"/>
          </a:ln>
          <a:effectLst/>
        </p:spPr>
      </p:cxnSp>
      <p:sp>
        <p:nvSpPr>
          <p:cNvPr id="29" name="28 CuadroTexto"/>
          <p:cNvSpPr txBox="1"/>
          <p:nvPr/>
        </p:nvSpPr>
        <p:spPr>
          <a:xfrm>
            <a:off x="23574" y="3896872"/>
            <a:ext cx="1080120" cy="276999"/>
          </a:xfrm>
          <a:prstGeom prst="rect">
            <a:avLst/>
          </a:prstGeom>
          <a:noFill/>
        </p:spPr>
        <p:txBody>
          <a:bodyPr wrap="square" rtlCol="0">
            <a:spAutoFit/>
          </a:bodyPr>
          <a:lstStyle/>
          <a:p>
            <a:r>
              <a:rPr lang="es-ES" sz="1200" b="1" smtClean="0">
                <a:solidFill>
                  <a:srgbClr val="7F7F7F"/>
                </a:solidFill>
                <a:latin typeface="+mj-lt"/>
              </a:rPr>
              <a:t>1Q </a:t>
            </a:r>
            <a:r>
              <a:rPr lang="es-ES" sz="1200" b="1" dirty="0" smtClean="0">
                <a:solidFill>
                  <a:srgbClr val="7F7F7F"/>
                </a:solidFill>
                <a:latin typeface="+mj-lt"/>
              </a:rPr>
              <a:t>2016</a:t>
            </a:r>
            <a:endParaRPr lang="en-US" sz="1200" b="1" dirty="0">
              <a:solidFill>
                <a:srgbClr val="7F7F7F"/>
              </a:solidFill>
              <a:latin typeface="+mj-lt"/>
            </a:endParaRPr>
          </a:p>
        </p:txBody>
      </p:sp>
    </p:spTree>
    <p:extLst>
      <p:ext uri="{BB962C8B-B14F-4D97-AF65-F5344CB8AC3E}">
        <p14:creationId xmlns:p14="http://schemas.microsoft.com/office/powerpoint/2010/main" val="38955304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3528" y="188640"/>
            <a:ext cx="7704856" cy="354387"/>
          </a:xfrm>
        </p:spPr>
        <p:txBody>
          <a:bodyPr/>
          <a:lstStyle/>
          <a:p>
            <a:r>
              <a:rPr lang="en-GB" sz="1800" dirty="0" smtClean="0"/>
              <a:t>Conclusions</a:t>
            </a:r>
            <a:endParaRPr lang="en-GB" sz="1800" dirty="0"/>
          </a:p>
        </p:txBody>
      </p:sp>
      <p:sp>
        <p:nvSpPr>
          <p:cNvPr id="5" name="Rectangle 56"/>
          <p:cNvSpPr/>
          <p:nvPr/>
        </p:nvSpPr>
        <p:spPr bwMode="auto">
          <a:xfrm>
            <a:off x="244158" y="1700808"/>
            <a:ext cx="8583673" cy="4968552"/>
          </a:xfrm>
          <a:prstGeom prst="rect">
            <a:avLst/>
          </a:prstGeom>
          <a:noFill/>
          <a:ln w="12700" cap="flat" cmpd="sng" algn="ctr">
            <a:noFill/>
            <a:prstDash val="solid"/>
            <a:round/>
            <a:headEnd type="none" w="med" len="med"/>
            <a:tailEnd type="none" w="med" len="med"/>
          </a:ln>
          <a:effectLst/>
        </p:spPr>
        <p:txBody>
          <a:bodyPr lIns="180000" tIns="72000" rIns="36000" bIns="36000"/>
          <a:lstStyle/>
          <a:p>
            <a:pPr marL="285750" indent="-285750" algn="just">
              <a:spcBef>
                <a:spcPts val="600"/>
              </a:spcBef>
              <a:spcAft>
                <a:spcPts val="600"/>
              </a:spcAft>
              <a:buClr>
                <a:srgbClr val="606060"/>
              </a:buClr>
              <a:buSzPct val="100000"/>
              <a:buFont typeface="Arial" panose="020B0604020202020204" pitchFamily="34" charset="0"/>
              <a:buChar char="•"/>
              <a:defRPr/>
            </a:pPr>
            <a:r>
              <a:rPr lang="en-US" sz="1400" b="1" dirty="0" smtClean="0">
                <a:solidFill>
                  <a:srgbClr val="006D9B"/>
                </a:solidFill>
                <a:latin typeface="+mj-lt"/>
                <a:cs typeface="Calibri" pitchFamily="34" charset="0"/>
              </a:rPr>
              <a:t>Advertising in Spain </a:t>
            </a:r>
            <a:r>
              <a:rPr lang="en-US" sz="1400" dirty="0" smtClean="0">
                <a:solidFill>
                  <a:schemeClr val="tx1">
                    <a:lumMod val="50000"/>
                    <a:lumOff val="50000"/>
                  </a:schemeClr>
                </a:solidFill>
                <a:latin typeface="+mj-lt"/>
                <a:cs typeface="Calibri" pitchFamily="34" charset="0"/>
              </a:rPr>
              <a:t>affected in Q1 by a tough comps due to Easter impact. </a:t>
            </a:r>
          </a:p>
          <a:p>
            <a:pPr lvl="2" algn="just">
              <a:spcBef>
                <a:spcPts val="600"/>
              </a:spcBef>
              <a:spcAft>
                <a:spcPts val="600"/>
              </a:spcAft>
              <a:buClr>
                <a:srgbClr val="606060"/>
              </a:buClr>
              <a:buSzPct val="100000"/>
              <a:defRPr/>
            </a:pPr>
            <a:endParaRPr lang="en-US" sz="1400" dirty="0">
              <a:solidFill>
                <a:schemeClr val="tx1">
                  <a:lumMod val="50000"/>
                  <a:lumOff val="50000"/>
                </a:schemeClr>
              </a:solidFill>
              <a:cs typeface="Calibri" pitchFamily="34" charset="0"/>
            </a:endParaRPr>
          </a:p>
          <a:p>
            <a:pPr marL="285750" indent="-285750" algn="just">
              <a:spcBef>
                <a:spcPts val="600"/>
              </a:spcBef>
              <a:spcAft>
                <a:spcPts val="600"/>
              </a:spcAft>
              <a:buClr>
                <a:srgbClr val="606060"/>
              </a:buClr>
              <a:buSzPct val="100000"/>
              <a:buFont typeface="Arial" panose="020B0604020202020204" pitchFamily="34" charset="0"/>
              <a:buChar char="•"/>
              <a:defRPr/>
            </a:pPr>
            <a:r>
              <a:rPr lang="en-US" sz="1400" b="1" dirty="0" err="1" smtClean="0">
                <a:solidFill>
                  <a:srgbClr val="006D9B"/>
                </a:solidFill>
                <a:latin typeface="+mj-lt"/>
                <a:cs typeface="Calibri" pitchFamily="34" charset="0"/>
              </a:rPr>
              <a:t>Latam</a:t>
            </a:r>
            <a:r>
              <a:rPr lang="en-US" sz="1400" b="1" dirty="0" smtClean="0">
                <a:solidFill>
                  <a:srgbClr val="006D9B"/>
                </a:solidFill>
                <a:latin typeface="+mj-lt"/>
                <a:cs typeface="Calibri" pitchFamily="34" charset="0"/>
              </a:rPr>
              <a:t> activities </a:t>
            </a:r>
            <a:r>
              <a:rPr lang="en-US" sz="1400" dirty="0" smtClean="0">
                <a:solidFill>
                  <a:schemeClr val="tx1">
                    <a:lumMod val="50000"/>
                    <a:lumOff val="50000"/>
                  </a:schemeClr>
                </a:solidFill>
                <a:cs typeface="Calibri" pitchFamily="34" charset="0"/>
              </a:rPr>
              <a:t>show growth in local currency with FX impacting significantly in Q1. </a:t>
            </a:r>
          </a:p>
          <a:p>
            <a:pPr algn="just">
              <a:spcBef>
                <a:spcPts val="600"/>
              </a:spcBef>
              <a:spcAft>
                <a:spcPts val="600"/>
              </a:spcAft>
              <a:buClr>
                <a:srgbClr val="606060"/>
              </a:buClr>
              <a:buSzPct val="100000"/>
              <a:defRPr/>
            </a:pPr>
            <a:endParaRPr lang="en-US" sz="1400" dirty="0">
              <a:solidFill>
                <a:schemeClr val="tx1">
                  <a:lumMod val="50000"/>
                  <a:lumOff val="50000"/>
                </a:schemeClr>
              </a:solidFill>
              <a:cs typeface="Calibri" pitchFamily="34" charset="0"/>
            </a:endParaRPr>
          </a:p>
          <a:p>
            <a:pPr marL="285750" indent="-285750" algn="just">
              <a:spcBef>
                <a:spcPts val="600"/>
              </a:spcBef>
              <a:spcAft>
                <a:spcPts val="600"/>
              </a:spcAft>
              <a:buClr>
                <a:srgbClr val="606060"/>
              </a:buClr>
              <a:buSzPct val="100000"/>
              <a:buFont typeface="Arial" panose="020B0604020202020204" pitchFamily="34" charset="0"/>
              <a:buChar char="•"/>
              <a:defRPr/>
            </a:pPr>
            <a:r>
              <a:rPr lang="en-US" sz="1400" b="1" dirty="0" smtClean="0">
                <a:solidFill>
                  <a:srgbClr val="006D9B"/>
                </a:solidFill>
                <a:latin typeface="+mj-lt"/>
                <a:cs typeface="Calibri" pitchFamily="34" charset="0"/>
              </a:rPr>
              <a:t>Transformation revenues  </a:t>
            </a:r>
            <a:r>
              <a:rPr lang="en-US" sz="1400" dirty="0" smtClean="0">
                <a:solidFill>
                  <a:schemeClr val="tx1">
                    <a:lumMod val="50000"/>
                    <a:lumOff val="50000"/>
                  </a:schemeClr>
                </a:solidFill>
                <a:cs typeface="Calibri" pitchFamily="34" charset="0"/>
              </a:rPr>
              <a:t>continued performing satisfactorily.</a:t>
            </a:r>
          </a:p>
          <a:p>
            <a:pPr algn="just">
              <a:spcBef>
                <a:spcPts val="600"/>
              </a:spcBef>
              <a:spcAft>
                <a:spcPts val="600"/>
              </a:spcAft>
              <a:buClr>
                <a:srgbClr val="606060"/>
              </a:buClr>
              <a:buSzPct val="100000"/>
              <a:defRPr/>
            </a:pPr>
            <a:endParaRPr lang="en-US" sz="1400" b="1" dirty="0" smtClean="0">
              <a:solidFill>
                <a:schemeClr val="tx1">
                  <a:lumMod val="50000"/>
                  <a:lumOff val="50000"/>
                </a:schemeClr>
              </a:solidFill>
              <a:latin typeface="+mj-lt"/>
              <a:cs typeface="Calibri" pitchFamily="34" charset="0"/>
            </a:endParaRPr>
          </a:p>
          <a:p>
            <a:pPr marL="285750" indent="-285750" algn="just">
              <a:spcBef>
                <a:spcPts val="600"/>
              </a:spcBef>
              <a:spcAft>
                <a:spcPts val="600"/>
              </a:spcAft>
              <a:buClr>
                <a:srgbClr val="606060"/>
              </a:buClr>
              <a:buSzPct val="100000"/>
              <a:buFont typeface="Arial" panose="020B0604020202020204" pitchFamily="34" charset="0"/>
              <a:buChar char="•"/>
              <a:defRPr/>
            </a:pPr>
            <a:r>
              <a:rPr lang="en-US" sz="1400" dirty="0">
                <a:solidFill>
                  <a:schemeClr val="tx1">
                    <a:lumMod val="50000"/>
                    <a:lumOff val="50000"/>
                  </a:schemeClr>
                </a:solidFill>
                <a:cs typeface="Calibri" pitchFamily="34" charset="0"/>
              </a:rPr>
              <a:t>Continued focus in </a:t>
            </a:r>
            <a:r>
              <a:rPr lang="en-US" sz="1400" b="1" dirty="0" smtClean="0">
                <a:solidFill>
                  <a:srgbClr val="006D9B"/>
                </a:solidFill>
                <a:latin typeface="+mj-lt"/>
                <a:cs typeface="Calibri" pitchFamily="34" charset="0"/>
              </a:rPr>
              <a:t>cost control.</a:t>
            </a:r>
            <a:endParaRPr lang="en-US" sz="1400" dirty="0">
              <a:solidFill>
                <a:schemeClr val="tx1">
                  <a:lumMod val="50000"/>
                  <a:lumOff val="50000"/>
                </a:schemeClr>
              </a:solidFill>
              <a:cs typeface="Calibri" pitchFamily="34" charset="0"/>
            </a:endParaRPr>
          </a:p>
          <a:p>
            <a:pPr marL="285750" indent="-285750" algn="just">
              <a:spcBef>
                <a:spcPts val="600"/>
              </a:spcBef>
              <a:spcAft>
                <a:spcPts val="600"/>
              </a:spcAft>
              <a:buClr>
                <a:srgbClr val="606060"/>
              </a:buClr>
              <a:buSzPct val="100000"/>
              <a:buFont typeface="Arial" panose="020B0604020202020204" pitchFamily="34" charset="0"/>
              <a:buChar char="•"/>
              <a:defRPr/>
            </a:pPr>
            <a:endParaRPr lang="en-US" sz="1400" b="1" dirty="0">
              <a:solidFill>
                <a:srgbClr val="006D9B"/>
              </a:solidFill>
              <a:latin typeface="+mj-lt"/>
              <a:cs typeface="Calibri" pitchFamily="34" charset="0"/>
            </a:endParaRPr>
          </a:p>
          <a:p>
            <a:pPr marL="285750" indent="-285750" algn="just">
              <a:spcBef>
                <a:spcPts val="600"/>
              </a:spcBef>
              <a:spcAft>
                <a:spcPts val="600"/>
              </a:spcAft>
              <a:buClr>
                <a:srgbClr val="606060"/>
              </a:buClr>
              <a:buSzPct val="100000"/>
              <a:buFont typeface="Arial" panose="020B0604020202020204" pitchFamily="34" charset="0"/>
              <a:buChar char="•"/>
              <a:defRPr/>
            </a:pPr>
            <a:r>
              <a:rPr lang="en-US" sz="1400" dirty="0" smtClean="0">
                <a:solidFill>
                  <a:schemeClr val="tx1">
                    <a:lumMod val="50000"/>
                    <a:lumOff val="50000"/>
                  </a:schemeClr>
                </a:solidFill>
                <a:cs typeface="Calibri" pitchFamily="34" charset="0"/>
              </a:rPr>
              <a:t>Reinforcing the </a:t>
            </a:r>
            <a:r>
              <a:rPr lang="en-US" sz="1400" b="1" dirty="0">
                <a:solidFill>
                  <a:srgbClr val="006D9B"/>
                </a:solidFill>
                <a:latin typeface="+mj-lt"/>
                <a:cs typeface="Calibri" pitchFamily="34" charset="0"/>
              </a:rPr>
              <a:t>balance structure </a:t>
            </a:r>
            <a:r>
              <a:rPr lang="en-US" sz="1400" dirty="0" smtClean="0">
                <a:solidFill>
                  <a:schemeClr val="tx1">
                    <a:lumMod val="50000"/>
                    <a:lumOff val="50000"/>
                  </a:schemeClr>
                </a:solidFill>
                <a:cs typeface="Calibri" pitchFamily="34" charset="0"/>
              </a:rPr>
              <a:t>remains a priority.</a:t>
            </a:r>
            <a:endParaRPr lang="en-US" sz="1400" dirty="0">
              <a:solidFill>
                <a:schemeClr val="tx1">
                  <a:lumMod val="50000"/>
                  <a:lumOff val="50000"/>
                </a:schemeClr>
              </a:solidFill>
              <a:latin typeface="+mj-lt"/>
              <a:cs typeface="Calibri" pitchFamily="34" charset="0"/>
            </a:endParaRPr>
          </a:p>
          <a:p>
            <a:pPr marL="285750" indent="-285750">
              <a:spcBef>
                <a:spcPts val="600"/>
              </a:spcBef>
              <a:spcAft>
                <a:spcPts val="600"/>
              </a:spcAft>
              <a:buClr>
                <a:srgbClr val="606060"/>
              </a:buClr>
              <a:buSzPct val="100000"/>
              <a:buFont typeface="Arial" panose="020B0604020202020204" pitchFamily="34" charset="0"/>
              <a:buChar char="•"/>
              <a:defRPr/>
            </a:pPr>
            <a:endParaRPr lang="en-US" sz="1400" dirty="0" smtClean="0">
              <a:solidFill>
                <a:schemeClr val="tx1">
                  <a:lumMod val="50000"/>
                  <a:lumOff val="50000"/>
                </a:schemeClr>
              </a:solidFill>
              <a:latin typeface="+mj-lt"/>
              <a:cs typeface="Calibri" pitchFamily="34" charset="0"/>
            </a:endParaRPr>
          </a:p>
        </p:txBody>
      </p:sp>
      <p:cxnSp>
        <p:nvCxnSpPr>
          <p:cNvPr id="6" name="5 Conector recto"/>
          <p:cNvCxnSpPr/>
          <p:nvPr/>
        </p:nvCxnSpPr>
        <p:spPr bwMode="auto">
          <a:xfrm>
            <a:off x="323528" y="799208"/>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Tree>
    <p:extLst>
      <p:ext uri="{BB962C8B-B14F-4D97-AF65-F5344CB8AC3E}">
        <p14:creationId xmlns:p14="http://schemas.microsoft.com/office/powerpoint/2010/main" val="4290941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0"/>
          <p:cNvSpPr txBox="1">
            <a:spLocks noChangeArrowheads="1"/>
          </p:cNvSpPr>
          <p:nvPr/>
        </p:nvSpPr>
        <p:spPr bwMode="auto">
          <a:xfrm>
            <a:off x="1619672" y="4030848"/>
            <a:ext cx="5832648" cy="478272"/>
          </a:xfrm>
          <a:prstGeom prst="rect">
            <a:avLst/>
          </a:prstGeom>
          <a:noFill/>
          <a:ln w="9525">
            <a:noFill/>
            <a:miter lim="800000"/>
            <a:headEnd/>
            <a:tailEnd/>
          </a:ln>
        </p:spPr>
        <p:txBody>
          <a:bodyPr wrap="square">
            <a:spAutoFit/>
          </a:bodyPr>
          <a:lstStyle/>
          <a:p>
            <a:pPr algn="ctr" fontAlgn="base">
              <a:lnSpc>
                <a:spcPct val="110000"/>
              </a:lnSpc>
              <a:spcBef>
                <a:spcPct val="0"/>
              </a:spcBef>
              <a:spcAft>
                <a:spcPct val="0"/>
              </a:spcAft>
              <a:defRPr/>
            </a:pPr>
            <a:r>
              <a:rPr lang="es-ES_tradnl" sz="2400" b="1" dirty="0" smtClean="0">
                <a:solidFill>
                  <a:schemeClr val="bg2">
                    <a:lumMod val="75000"/>
                  </a:schemeClr>
                </a:solidFill>
                <a:latin typeface="Calibri" pitchFamily="34" charset="0"/>
                <a:cs typeface="Calibri" pitchFamily="34" charset="0"/>
              </a:rPr>
              <a:t>THANK YOU.</a:t>
            </a:r>
            <a:endParaRPr lang="en-US" b="1" dirty="0">
              <a:solidFill>
                <a:schemeClr val="bg2">
                  <a:lumMod val="75000"/>
                </a:schemeClr>
              </a:solidFill>
              <a:latin typeface="Calibri" pitchFamily="34" charset="0"/>
              <a:cs typeface="Calibri" pitchFamily="34" charset="0"/>
            </a:endParaRPr>
          </a:p>
        </p:txBody>
      </p:sp>
      <p:pic>
        <p:nvPicPr>
          <p:cNvPr id="14338" name="Picture 2" descr="\\GrupoPrisa.NET\Prisa Corporacion\Areas Personales\mmacia\Escritorio\LOGOS PRS\PRISA.jpg"/>
          <p:cNvPicPr>
            <a:picLocks noChangeAspect="1" noChangeArrowheads="1"/>
          </p:cNvPicPr>
          <p:nvPr/>
        </p:nvPicPr>
        <p:blipFill>
          <a:blip r:embed="rId3"/>
          <a:srcRect b="14046"/>
          <a:stretch>
            <a:fillRect/>
          </a:stretch>
        </p:blipFill>
        <p:spPr bwMode="auto">
          <a:xfrm>
            <a:off x="1259632" y="1052736"/>
            <a:ext cx="6210300" cy="2651125"/>
          </a:xfrm>
          <a:prstGeom prst="rect">
            <a:avLst/>
          </a:prstGeom>
          <a:noFill/>
          <a:ln w="9525">
            <a:noFill/>
            <a:miter lim="800000"/>
            <a:headEnd/>
            <a:tailEnd/>
          </a:ln>
        </p:spPr>
      </p:pic>
    </p:spTree>
    <p:extLst>
      <p:ext uri="{BB962C8B-B14F-4D97-AF65-F5344CB8AC3E}">
        <p14:creationId xmlns:p14="http://schemas.microsoft.com/office/powerpoint/2010/main" val="490653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latin typeface="+mj-lt"/>
              </a:rPr>
              <a:t>Disclaimer</a:t>
            </a:r>
            <a:endParaRPr lang="en-US" dirty="0">
              <a:latin typeface="+mj-lt"/>
            </a:endParaRPr>
          </a:p>
        </p:txBody>
      </p:sp>
      <p:sp>
        <p:nvSpPr>
          <p:cNvPr id="18" name="Rectangle 17"/>
          <p:cNvSpPr/>
          <p:nvPr/>
        </p:nvSpPr>
        <p:spPr bwMode="auto">
          <a:xfrm>
            <a:off x="323528" y="692696"/>
            <a:ext cx="8301039" cy="5554562"/>
          </a:xfrm>
          <a:prstGeom prst="rect">
            <a:avLst/>
          </a:prstGeom>
          <a:noFill/>
          <a:ln w="12700" cap="flat" cmpd="sng" algn="ctr">
            <a:noFill/>
            <a:prstDash val="solid"/>
            <a:round/>
            <a:headEnd type="none" w="med" len="med"/>
            <a:tailEnd type="none" w="med" len="med"/>
          </a:ln>
          <a:effectLst/>
        </p:spPr>
        <p:txBody>
          <a:bodyPr lIns="365760" tIns="274320" rIns="274320"/>
          <a:lstStyle/>
          <a:p>
            <a:pPr algn="just">
              <a:lnSpc>
                <a:spcPct val="95000"/>
              </a:lnSpc>
              <a:spcBef>
                <a:spcPct val="20000"/>
              </a:spcBef>
            </a:pPr>
            <a:r>
              <a:rPr lang="en-US" sz="1150" b="0" dirty="0">
                <a:solidFill>
                  <a:schemeClr val="bg2">
                    <a:lumMod val="75000"/>
                  </a:schemeClr>
                </a:solidFill>
              </a:rPr>
              <a:t>In addition to figures prepared in accordance with IFRS, PRISA presents non-GAAP financial performance measures, e.g., EBITDA, EBITDA margin, adjusted EBITDA, adjusted EBITDA margin, adjusted EBIT, adjusted net profit, free cash flow, gross debt and net debt, among others. These non-GAAP measures should be considered in addition to, but not as a substitute for, the information prepared in accordance with IFRS. Non-GAAP financial performance measures are not subject to IFRS or any other generally accepted accounting principles. For further information relevant to the interpretation of these terms, please refer to the “Reconciliation Section” of </a:t>
            </a:r>
            <a:r>
              <a:rPr lang="en-US" sz="1150" b="0">
                <a:solidFill>
                  <a:schemeClr val="bg2">
                    <a:lumMod val="75000"/>
                  </a:schemeClr>
                </a:solidFill>
              </a:rPr>
              <a:t>the </a:t>
            </a:r>
            <a:r>
              <a:rPr lang="en-US" sz="1150" b="0" smtClean="0">
                <a:solidFill>
                  <a:schemeClr val="bg2">
                    <a:lumMod val="75000"/>
                  </a:schemeClr>
                </a:solidFill>
              </a:rPr>
              <a:t>1Q </a:t>
            </a:r>
            <a:r>
              <a:rPr lang="en-US" sz="1150" b="0" dirty="0" smtClean="0">
                <a:solidFill>
                  <a:schemeClr val="bg2">
                    <a:lumMod val="75000"/>
                  </a:schemeClr>
                </a:solidFill>
              </a:rPr>
              <a:t>2014 </a:t>
            </a:r>
            <a:r>
              <a:rPr lang="en-US" sz="1150" b="0" dirty="0">
                <a:solidFill>
                  <a:schemeClr val="bg2">
                    <a:lumMod val="75000"/>
                  </a:schemeClr>
                </a:solidFill>
              </a:rPr>
              <a:t>earnings press release filed with the Securities and Exchange Commission and posted on prisa.com.</a:t>
            </a:r>
          </a:p>
          <a:p>
            <a:pPr algn="just">
              <a:lnSpc>
                <a:spcPct val="95000"/>
              </a:lnSpc>
              <a:spcBef>
                <a:spcPct val="20000"/>
              </a:spcBef>
            </a:pPr>
            <a:endParaRPr lang="en-US" sz="1150" b="0" dirty="0">
              <a:solidFill>
                <a:schemeClr val="bg2">
                  <a:lumMod val="75000"/>
                </a:schemeClr>
              </a:solidFill>
            </a:endParaRPr>
          </a:p>
          <a:p>
            <a:pPr algn="just">
              <a:lnSpc>
                <a:spcPct val="95000"/>
              </a:lnSpc>
              <a:spcBef>
                <a:spcPct val="20000"/>
              </a:spcBef>
            </a:pPr>
            <a:r>
              <a:rPr lang="en-US" sz="1150" b="0" dirty="0">
                <a:solidFill>
                  <a:schemeClr val="bg2">
                    <a:lumMod val="75000"/>
                  </a:schemeClr>
                </a:solidFill>
              </a:rPr>
              <a:t>This document may contain “forward-looking statements” as defined in Section 27A of the Securities Act and Section 21E of the Exchange Act, including statements about the financial conditions, results of operations, earnings outlook and prospects of the Company. In addition, any statements that refer to projections, forecasts or other characterizations of future events or circumstances, including any underlying assumptions, are forward-looking statements.</a:t>
            </a:r>
          </a:p>
          <a:p>
            <a:pPr algn="just">
              <a:lnSpc>
                <a:spcPct val="95000"/>
              </a:lnSpc>
              <a:spcBef>
                <a:spcPct val="20000"/>
              </a:spcBef>
            </a:pPr>
            <a:endParaRPr lang="en-US" sz="1150" b="0" dirty="0">
              <a:solidFill>
                <a:schemeClr val="bg2">
                  <a:lumMod val="75000"/>
                </a:schemeClr>
              </a:solidFill>
            </a:endParaRPr>
          </a:p>
          <a:p>
            <a:pPr algn="just">
              <a:lnSpc>
                <a:spcPct val="95000"/>
              </a:lnSpc>
              <a:spcBef>
                <a:spcPct val="20000"/>
              </a:spcBef>
            </a:pPr>
            <a:r>
              <a:rPr lang="en-US" sz="1150" b="0" dirty="0">
                <a:solidFill>
                  <a:schemeClr val="bg2">
                    <a:lumMod val="75000"/>
                  </a:schemeClr>
                </a:solidFill>
              </a:rPr>
              <a:t>Forward-looking statements are based on management’s current expectations and are inherently subject to uncertainties and changes in circumstance and their potential effects and each speaks only as of the date of such statement. There can be no assurance that future developments will be those that have been anticipated.</a:t>
            </a:r>
          </a:p>
          <a:p>
            <a:pPr algn="just">
              <a:lnSpc>
                <a:spcPct val="95000"/>
              </a:lnSpc>
              <a:spcBef>
                <a:spcPct val="20000"/>
              </a:spcBef>
            </a:pPr>
            <a:endParaRPr lang="en-US" sz="1150" b="0" dirty="0">
              <a:solidFill>
                <a:schemeClr val="bg2">
                  <a:lumMod val="75000"/>
                </a:schemeClr>
              </a:solidFill>
            </a:endParaRPr>
          </a:p>
          <a:p>
            <a:pPr algn="just">
              <a:lnSpc>
                <a:spcPct val="95000"/>
              </a:lnSpc>
              <a:spcBef>
                <a:spcPct val="20000"/>
              </a:spcBef>
            </a:pPr>
            <a:r>
              <a:rPr lang="en-US" sz="1150" b="0" dirty="0">
                <a:solidFill>
                  <a:schemeClr val="bg2">
                    <a:lumMod val="75000"/>
                  </a:schemeClr>
                </a:solidFill>
              </a:rPr>
              <a:t>These forward-looking statements are typically identified by words such as “plan,” “believe,” “expect,” “anticipate,” “intend,” “outlook,” “estimate,” “forecast,” “project,” “continue,” “could,” “may,” “might,” “possible,” “potential,” “predict,” “should,” “would” and other similar words and expressions, but the absence of these words does not mean that a statement is not forward-looking. These forward-looking statements involve a number of risks, uncertainties or other assumptions that may cause actual results or performance to be materially different from those expressed or implied by these forward-looking statements. These risks and uncertainties include, but are not limited to, those factors described in our filings with the Securities and Exchange Commission under “Risk Factors”.</a:t>
            </a:r>
          </a:p>
        </p:txBody>
      </p:sp>
    </p:spTree>
    <p:extLst>
      <p:ext uri="{BB962C8B-B14F-4D97-AF65-F5344CB8AC3E}">
        <p14:creationId xmlns:p14="http://schemas.microsoft.com/office/powerpoint/2010/main" val="1103378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11"/>
          <p:cNvSpPr>
            <a:spLocks noChangeArrowheads="1"/>
          </p:cNvSpPr>
          <p:nvPr/>
        </p:nvSpPr>
        <p:spPr bwMode="auto">
          <a:xfrm>
            <a:off x="458918" y="2296750"/>
            <a:ext cx="8202858" cy="535596"/>
          </a:xfrm>
          <a:prstGeom prst="rect">
            <a:avLst/>
          </a:prstGeom>
          <a:solidFill>
            <a:srgbClr val="006D9F">
              <a:alpha val="20000"/>
            </a:srgbClr>
          </a:solidFill>
          <a:ln>
            <a:noFill/>
          </a:ln>
          <a:effectLst/>
          <a:extLst/>
        </p:spPr>
        <p:txBody>
          <a:bodyPr wrap="square" anchor="ctr"/>
          <a:lstStyle/>
          <a:p>
            <a:pPr algn="ctr"/>
            <a:r>
              <a:rPr lang="en-US" sz="1400" b="1" dirty="0" err="1">
                <a:solidFill>
                  <a:srgbClr val="006D9B"/>
                </a:solidFill>
                <a:latin typeface="+mj-lt"/>
                <a:cs typeface="Arial" pitchFamily="34" charset="0"/>
              </a:rPr>
              <a:t>LatAm</a:t>
            </a:r>
            <a:r>
              <a:rPr lang="en-US" sz="1400" b="1" dirty="0">
                <a:solidFill>
                  <a:srgbClr val="006D9B"/>
                </a:solidFill>
                <a:latin typeface="+mj-lt"/>
                <a:cs typeface="Arial" pitchFamily="34" charset="0"/>
              </a:rPr>
              <a:t> activities show </a:t>
            </a:r>
            <a:r>
              <a:rPr lang="en-US" sz="1400" b="1" dirty="0" smtClean="0">
                <a:solidFill>
                  <a:srgbClr val="006D9B"/>
                </a:solidFill>
                <a:latin typeface="+mj-lt"/>
                <a:cs typeface="Arial" pitchFamily="34" charset="0"/>
              </a:rPr>
              <a:t>growth in </a:t>
            </a:r>
            <a:r>
              <a:rPr lang="en-US" sz="1400" b="1" dirty="0">
                <a:solidFill>
                  <a:srgbClr val="006D9B"/>
                </a:solidFill>
                <a:latin typeface="+mj-lt"/>
                <a:cs typeface="Arial" pitchFamily="34" charset="0"/>
              </a:rPr>
              <a:t>local </a:t>
            </a:r>
            <a:r>
              <a:rPr lang="en-US" sz="1400" b="1" dirty="0" smtClean="0">
                <a:solidFill>
                  <a:srgbClr val="006D9B"/>
                </a:solidFill>
                <a:latin typeface="+mj-lt"/>
                <a:cs typeface="Arial" pitchFamily="34" charset="0"/>
              </a:rPr>
              <a:t>currency in most of the countries</a:t>
            </a:r>
          </a:p>
        </p:txBody>
      </p:sp>
      <p:sp>
        <p:nvSpPr>
          <p:cNvPr id="2" name="Text Placeholder 1"/>
          <p:cNvSpPr>
            <a:spLocks noGrp="1"/>
          </p:cNvSpPr>
          <p:nvPr>
            <p:ph type="body" sz="quarter" idx="10"/>
          </p:nvPr>
        </p:nvSpPr>
        <p:spPr>
          <a:xfrm>
            <a:off x="359324" y="185123"/>
            <a:ext cx="7704856" cy="354387"/>
          </a:xfrm>
        </p:spPr>
        <p:txBody>
          <a:bodyPr/>
          <a:lstStyle/>
          <a:p>
            <a:r>
              <a:rPr lang="es-ES" sz="1500" dirty="0" err="1"/>
              <a:t>Highlights</a:t>
            </a:r>
            <a:r>
              <a:rPr lang="es-ES" sz="1500" dirty="0"/>
              <a:t> of </a:t>
            </a:r>
            <a:r>
              <a:rPr lang="es-ES" sz="1500" dirty="0" err="1"/>
              <a:t>the</a:t>
            </a:r>
            <a:r>
              <a:rPr lang="es-ES" sz="1500" dirty="0"/>
              <a:t> </a:t>
            </a:r>
            <a:r>
              <a:rPr lang="es-ES" sz="1500" dirty="0" err="1"/>
              <a:t>period</a:t>
            </a:r>
            <a:r>
              <a:rPr lang="es-ES" sz="1500" dirty="0"/>
              <a:t> </a:t>
            </a:r>
            <a:endParaRPr lang="en-GB" sz="1500" dirty="0">
              <a:solidFill>
                <a:schemeClr val="bg2">
                  <a:lumMod val="75000"/>
                </a:schemeClr>
              </a:solidFill>
            </a:endParaRPr>
          </a:p>
        </p:txBody>
      </p:sp>
      <p:sp>
        <p:nvSpPr>
          <p:cNvPr id="7" name="17 Rectángulo"/>
          <p:cNvSpPr/>
          <p:nvPr/>
        </p:nvSpPr>
        <p:spPr bwMode="auto">
          <a:xfrm>
            <a:off x="777431" y="9503786"/>
            <a:ext cx="4193201" cy="218503"/>
          </a:xfrm>
          <a:prstGeom prst="rect">
            <a:avLst/>
          </a:prstGeom>
          <a:noFill/>
          <a:ln w="9525" cap="flat" cmpd="sng" algn="ctr">
            <a:noFill/>
            <a:prstDash val="solid"/>
            <a:round/>
            <a:headEnd type="none" w="med" len="med"/>
            <a:tailEnd type="none" w="med" len="med"/>
          </a:ln>
          <a:effectLst/>
        </p:spPr>
        <p:txBody>
          <a:bodyPr/>
          <a:lstStyle/>
          <a:p>
            <a:pPr>
              <a:spcBef>
                <a:spcPct val="20000"/>
              </a:spcBef>
              <a:defRPr/>
            </a:pPr>
            <a:endParaRPr lang="en-US" sz="900" dirty="0">
              <a:solidFill>
                <a:schemeClr val="bg2"/>
              </a:solidFill>
              <a:latin typeface="+mj-lt"/>
              <a:cs typeface="Calibri" pitchFamily="34" charset="0"/>
            </a:endParaRPr>
          </a:p>
        </p:txBody>
      </p:sp>
      <p:sp>
        <p:nvSpPr>
          <p:cNvPr id="17" name="16 Rectángulo"/>
          <p:cNvSpPr/>
          <p:nvPr/>
        </p:nvSpPr>
        <p:spPr>
          <a:xfrm>
            <a:off x="3376309" y="9507290"/>
            <a:ext cx="2166776" cy="461665"/>
          </a:xfrm>
          <a:prstGeom prst="rect">
            <a:avLst/>
          </a:prstGeom>
          <a:noFill/>
          <a:ln>
            <a:solidFill>
              <a:schemeClr val="bg1">
                <a:lumMod val="75000"/>
              </a:schemeClr>
            </a:solidFill>
          </a:ln>
          <a:effectLst/>
        </p:spPr>
        <p:txBody>
          <a:bodyPr wrap="square" anchor="ctr"/>
          <a:lstStyle/>
          <a:p>
            <a:pPr algn="ctr"/>
            <a:r>
              <a:rPr lang="en-US" sz="1200" b="1" dirty="0" smtClean="0">
                <a:solidFill>
                  <a:srgbClr val="006D9B"/>
                </a:solidFill>
                <a:latin typeface="+mj-lt"/>
                <a:cs typeface="Arial" pitchFamily="34" charset="0"/>
              </a:rPr>
              <a:t>Cost control </a:t>
            </a:r>
          </a:p>
        </p:txBody>
      </p:sp>
      <p:sp>
        <p:nvSpPr>
          <p:cNvPr id="9" name="8 CuadroTexto"/>
          <p:cNvSpPr txBox="1"/>
          <p:nvPr/>
        </p:nvSpPr>
        <p:spPr>
          <a:xfrm>
            <a:off x="-503744" y="10146847"/>
            <a:ext cx="9144000" cy="369332"/>
          </a:xfrm>
          <a:prstGeom prst="rect">
            <a:avLst/>
          </a:prstGeom>
          <a:noFill/>
        </p:spPr>
        <p:txBody>
          <a:bodyPr wrap="square" rtlCol="0">
            <a:spAutoFit/>
          </a:bodyPr>
          <a:lstStyle/>
          <a:p>
            <a:pPr marL="1085850" lvl="2" indent="-171450" algn="ctr">
              <a:lnSpc>
                <a:spcPct val="150000"/>
              </a:lnSpc>
              <a:buClr>
                <a:srgbClr val="006D9F"/>
              </a:buClr>
              <a:buSzPct val="90000"/>
              <a:buFont typeface="Arial" panose="020B0604020202020204" pitchFamily="34" charset="0"/>
              <a:buChar char="•"/>
            </a:pPr>
            <a:r>
              <a:rPr lang="es-ES" sz="1200" b="1" dirty="0" err="1">
                <a:solidFill>
                  <a:schemeClr val="tx1">
                    <a:lumMod val="50000"/>
                    <a:lumOff val="50000"/>
                  </a:schemeClr>
                </a:solidFill>
              </a:rPr>
              <a:t>Cost</a:t>
            </a:r>
            <a:r>
              <a:rPr lang="es-ES" sz="1200" b="1" dirty="0">
                <a:solidFill>
                  <a:schemeClr val="tx1">
                    <a:lumMod val="50000"/>
                    <a:lumOff val="50000"/>
                  </a:schemeClr>
                </a:solidFill>
              </a:rPr>
              <a:t> </a:t>
            </a:r>
            <a:r>
              <a:rPr lang="es-ES" sz="1200" b="1" dirty="0" err="1">
                <a:solidFill>
                  <a:schemeClr val="tx1">
                    <a:lumMod val="50000"/>
                    <a:lumOff val="50000"/>
                  </a:schemeClr>
                </a:solidFill>
              </a:rPr>
              <a:t>reduction</a:t>
            </a:r>
            <a:r>
              <a:rPr lang="es-ES" sz="1200" b="1" dirty="0">
                <a:solidFill>
                  <a:schemeClr val="tx1">
                    <a:lumMod val="50000"/>
                    <a:lumOff val="50000"/>
                  </a:schemeClr>
                </a:solidFill>
              </a:rPr>
              <a:t> </a:t>
            </a:r>
            <a:r>
              <a:rPr lang="es-ES" sz="1200" b="1" dirty="0" smtClean="0">
                <a:solidFill>
                  <a:schemeClr val="tx1">
                    <a:lumMod val="50000"/>
                    <a:lumOff val="50000"/>
                  </a:schemeClr>
                </a:solidFill>
              </a:rPr>
              <a:t>and </a:t>
            </a:r>
            <a:r>
              <a:rPr lang="es-ES" sz="1200" b="1" dirty="0" err="1">
                <a:solidFill>
                  <a:schemeClr val="tx1">
                    <a:lumMod val="50000"/>
                    <a:lumOff val="50000"/>
                  </a:schemeClr>
                </a:solidFill>
              </a:rPr>
              <a:t>capex</a:t>
            </a:r>
            <a:r>
              <a:rPr lang="es-ES" sz="1200" b="1" dirty="0">
                <a:solidFill>
                  <a:schemeClr val="tx1">
                    <a:lumMod val="50000"/>
                    <a:lumOff val="50000"/>
                  </a:schemeClr>
                </a:solidFill>
              </a:rPr>
              <a:t> </a:t>
            </a:r>
            <a:r>
              <a:rPr lang="es-ES" sz="1200" dirty="0" err="1" smtClean="0">
                <a:solidFill>
                  <a:schemeClr val="tx1">
                    <a:lumMod val="50000"/>
                    <a:lumOff val="50000"/>
                  </a:schemeClr>
                </a:solidFill>
              </a:rPr>
              <a:t>continue</a:t>
            </a:r>
            <a:r>
              <a:rPr lang="es-ES" sz="1200" dirty="0" smtClean="0">
                <a:solidFill>
                  <a:schemeClr val="tx1">
                    <a:lumMod val="50000"/>
                    <a:lumOff val="50000"/>
                  </a:schemeClr>
                </a:solidFill>
              </a:rPr>
              <a:t> </a:t>
            </a:r>
            <a:r>
              <a:rPr lang="es-ES" sz="1200" dirty="0" err="1">
                <a:solidFill>
                  <a:schemeClr val="tx1">
                    <a:lumMod val="50000"/>
                    <a:lumOff val="50000"/>
                  </a:schemeClr>
                </a:solidFill>
              </a:rPr>
              <a:t>under</a:t>
            </a:r>
            <a:r>
              <a:rPr lang="es-ES" sz="1200" dirty="0">
                <a:solidFill>
                  <a:schemeClr val="tx1">
                    <a:lumMod val="50000"/>
                    <a:lumOff val="50000"/>
                  </a:schemeClr>
                </a:solidFill>
              </a:rPr>
              <a:t> control in </a:t>
            </a:r>
            <a:r>
              <a:rPr lang="es-ES" sz="1200" dirty="0" err="1">
                <a:solidFill>
                  <a:schemeClr val="tx1">
                    <a:lumMod val="50000"/>
                    <a:lumOff val="50000"/>
                  </a:schemeClr>
                </a:solidFill>
              </a:rPr>
              <a:t>all</a:t>
            </a:r>
            <a:r>
              <a:rPr lang="es-ES" sz="1200" dirty="0">
                <a:solidFill>
                  <a:schemeClr val="tx1">
                    <a:lumMod val="50000"/>
                    <a:lumOff val="50000"/>
                  </a:schemeClr>
                </a:solidFill>
              </a:rPr>
              <a:t> </a:t>
            </a:r>
            <a:r>
              <a:rPr lang="es-ES" sz="1200" dirty="0" err="1">
                <a:solidFill>
                  <a:schemeClr val="tx1">
                    <a:lumMod val="50000"/>
                    <a:lumOff val="50000"/>
                  </a:schemeClr>
                </a:solidFill>
              </a:rPr>
              <a:t>business</a:t>
            </a:r>
            <a:r>
              <a:rPr lang="es-ES" sz="1200" dirty="0">
                <a:solidFill>
                  <a:schemeClr val="tx1">
                    <a:lumMod val="50000"/>
                    <a:lumOff val="50000"/>
                  </a:schemeClr>
                </a:solidFill>
              </a:rPr>
              <a:t> </a:t>
            </a:r>
            <a:r>
              <a:rPr lang="es-ES" sz="1200" dirty="0" err="1">
                <a:solidFill>
                  <a:schemeClr val="tx1">
                    <a:lumMod val="50000"/>
                    <a:lumOff val="50000"/>
                  </a:schemeClr>
                </a:solidFill>
              </a:rPr>
              <a:t>areas</a:t>
            </a:r>
            <a:endParaRPr lang="es-ES" sz="1200" dirty="0">
              <a:solidFill>
                <a:schemeClr val="tx1">
                  <a:lumMod val="50000"/>
                  <a:lumOff val="50000"/>
                </a:schemeClr>
              </a:solidFill>
            </a:endParaRPr>
          </a:p>
        </p:txBody>
      </p:sp>
      <p:cxnSp>
        <p:nvCxnSpPr>
          <p:cNvPr id="4" name="3 Conector recto"/>
          <p:cNvCxnSpPr/>
          <p:nvPr/>
        </p:nvCxnSpPr>
        <p:spPr bwMode="auto">
          <a:xfrm>
            <a:off x="323528" y="764704"/>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27" name="Rectangle 11"/>
          <p:cNvSpPr>
            <a:spLocks noChangeArrowheads="1"/>
          </p:cNvSpPr>
          <p:nvPr/>
        </p:nvSpPr>
        <p:spPr bwMode="auto">
          <a:xfrm>
            <a:off x="458919" y="1700808"/>
            <a:ext cx="8202858" cy="504056"/>
          </a:xfrm>
          <a:prstGeom prst="rect">
            <a:avLst/>
          </a:prstGeom>
          <a:solidFill>
            <a:srgbClr val="006D9F">
              <a:alpha val="20000"/>
            </a:srgbClr>
          </a:solidFill>
          <a:ln>
            <a:noFill/>
          </a:ln>
          <a:effectLst/>
          <a:extLst/>
        </p:spPr>
        <p:txBody>
          <a:bodyPr wrap="square" anchor="ctr"/>
          <a:lstStyle/>
          <a:p>
            <a:pPr algn="ctr"/>
            <a:r>
              <a:rPr lang="en-US" sz="1400" b="1" dirty="0">
                <a:solidFill>
                  <a:srgbClr val="006D9B"/>
                </a:solidFill>
                <a:latin typeface="+mj-lt"/>
                <a:cs typeface="Arial" pitchFamily="34" charset="0"/>
              </a:rPr>
              <a:t>Advertising in Spain shows a drop during </a:t>
            </a:r>
            <a:r>
              <a:rPr lang="en-US" sz="1400" b="1" dirty="0" smtClean="0">
                <a:solidFill>
                  <a:srgbClr val="006D9B"/>
                </a:solidFill>
                <a:latin typeface="+mj-lt"/>
                <a:cs typeface="Arial" pitchFamily="34" charset="0"/>
              </a:rPr>
              <a:t>1Q </a:t>
            </a:r>
            <a:r>
              <a:rPr lang="en-US" sz="1400" b="1" dirty="0">
                <a:solidFill>
                  <a:srgbClr val="006D9B"/>
                </a:solidFill>
                <a:latin typeface="+mj-lt"/>
                <a:cs typeface="Arial" pitchFamily="34" charset="0"/>
              </a:rPr>
              <a:t>2016, </a:t>
            </a:r>
            <a:r>
              <a:rPr lang="en-US" sz="1400" b="1" dirty="0" smtClean="0">
                <a:solidFill>
                  <a:srgbClr val="006D9B"/>
                </a:solidFill>
                <a:latin typeface="+mj-lt"/>
                <a:cs typeface="Arial" pitchFamily="34" charset="0"/>
              </a:rPr>
              <a:t>affected by </a:t>
            </a:r>
            <a:r>
              <a:rPr lang="en-US" sz="1400" b="1" dirty="0">
                <a:solidFill>
                  <a:srgbClr val="006D9B"/>
                </a:solidFill>
                <a:latin typeface="+mj-lt"/>
                <a:cs typeface="Arial" pitchFamily="34" charset="0"/>
              </a:rPr>
              <a:t>the </a:t>
            </a:r>
            <a:r>
              <a:rPr lang="en-US" sz="1400" b="1" dirty="0" smtClean="0">
                <a:solidFill>
                  <a:srgbClr val="006D9B"/>
                </a:solidFill>
                <a:latin typeface="+mj-lt"/>
                <a:cs typeface="Arial" pitchFamily="34" charset="0"/>
              </a:rPr>
              <a:t>Easter impact. In </a:t>
            </a:r>
            <a:r>
              <a:rPr lang="en-US" sz="1400" b="1" dirty="0">
                <a:solidFill>
                  <a:srgbClr val="006D9B"/>
                </a:solidFill>
                <a:latin typeface="+mj-lt"/>
                <a:cs typeface="Arial" pitchFamily="34" charset="0"/>
              </a:rPr>
              <a:t>April, </a:t>
            </a:r>
            <a:r>
              <a:rPr lang="en-US" sz="1400" b="1" dirty="0" smtClean="0">
                <a:solidFill>
                  <a:srgbClr val="006D9B"/>
                </a:solidFill>
                <a:latin typeface="+mj-lt"/>
                <a:cs typeface="Arial" pitchFamily="34" charset="0"/>
              </a:rPr>
              <a:t>this effect reverses</a:t>
            </a:r>
            <a:endParaRPr lang="en-GB" sz="1400" b="1" dirty="0">
              <a:solidFill>
                <a:srgbClr val="006D9B"/>
              </a:solidFill>
              <a:latin typeface="+mj-lt"/>
              <a:cs typeface="Arial" pitchFamily="34" charset="0"/>
            </a:endParaRPr>
          </a:p>
        </p:txBody>
      </p:sp>
      <p:sp>
        <p:nvSpPr>
          <p:cNvPr id="31" name="Rectangle 11"/>
          <p:cNvSpPr>
            <a:spLocks noChangeArrowheads="1"/>
          </p:cNvSpPr>
          <p:nvPr/>
        </p:nvSpPr>
        <p:spPr bwMode="auto">
          <a:xfrm>
            <a:off x="447720" y="5474850"/>
            <a:ext cx="8202858" cy="504056"/>
          </a:xfrm>
          <a:prstGeom prst="rect">
            <a:avLst/>
          </a:prstGeom>
          <a:noFill/>
          <a:ln>
            <a:noFill/>
          </a:ln>
          <a:effectLst/>
          <a:extLst/>
        </p:spPr>
        <p:txBody>
          <a:bodyPr wrap="square" anchor="ctr"/>
          <a:lstStyle/>
          <a:p>
            <a:pPr algn="ctr"/>
            <a:r>
              <a:rPr lang="en-US" sz="1500" b="1" dirty="0">
                <a:solidFill>
                  <a:srgbClr val="006D9B"/>
                </a:solidFill>
                <a:latin typeface="+mj-lt"/>
                <a:cs typeface="Arial" pitchFamily="34" charset="0"/>
              </a:rPr>
              <a:t>Net bank debt has been reduced by </a:t>
            </a:r>
            <a:r>
              <a:rPr lang="en-US" sz="1500" b="1" dirty="0" smtClean="0">
                <a:solidFill>
                  <a:srgbClr val="006D9B"/>
                </a:solidFill>
                <a:latin typeface="+mj-lt"/>
                <a:cs typeface="Arial" pitchFamily="34" charset="0"/>
              </a:rPr>
              <a:t>48 million euros during the quarter</a:t>
            </a:r>
            <a:endParaRPr lang="en-GB" sz="1500" b="1" dirty="0">
              <a:solidFill>
                <a:srgbClr val="006D9B"/>
              </a:solidFill>
              <a:latin typeface="+mj-lt"/>
              <a:cs typeface="Arial" pitchFamily="34" charset="0"/>
            </a:endParaRPr>
          </a:p>
        </p:txBody>
      </p:sp>
      <p:cxnSp>
        <p:nvCxnSpPr>
          <p:cNvPr id="32" name="31 Conector recto"/>
          <p:cNvCxnSpPr/>
          <p:nvPr/>
        </p:nvCxnSpPr>
        <p:spPr bwMode="auto">
          <a:xfrm>
            <a:off x="323528" y="5373216"/>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34" name="Rectangle 11"/>
          <p:cNvSpPr>
            <a:spLocks noChangeArrowheads="1"/>
          </p:cNvSpPr>
          <p:nvPr/>
        </p:nvSpPr>
        <p:spPr bwMode="auto">
          <a:xfrm>
            <a:off x="456346" y="2944822"/>
            <a:ext cx="8202858" cy="504056"/>
          </a:xfrm>
          <a:prstGeom prst="rect">
            <a:avLst/>
          </a:prstGeom>
          <a:solidFill>
            <a:srgbClr val="006D9F">
              <a:alpha val="20000"/>
            </a:srgbClr>
          </a:solidFill>
          <a:ln>
            <a:noFill/>
          </a:ln>
          <a:effectLst/>
          <a:extLst/>
        </p:spPr>
        <p:txBody>
          <a:bodyPr wrap="square" anchor="ctr"/>
          <a:lstStyle/>
          <a:p>
            <a:pPr algn="ctr"/>
            <a:r>
              <a:rPr lang="en-US" sz="1400" b="1" dirty="0">
                <a:solidFill>
                  <a:srgbClr val="006D9B"/>
                </a:solidFill>
                <a:latin typeface="+mj-lt"/>
                <a:cs typeface="Arial" pitchFamily="34" charset="0"/>
              </a:rPr>
              <a:t>FX evolution </a:t>
            </a:r>
            <a:r>
              <a:rPr lang="en-US" sz="1400" b="1">
                <a:solidFill>
                  <a:srgbClr val="006D9B"/>
                </a:solidFill>
                <a:latin typeface="+mj-lt"/>
                <a:cs typeface="Arial" pitchFamily="34" charset="0"/>
              </a:rPr>
              <a:t>during </a:t>
            </a:r>
            <a:r>
              <a:rPr lang="en-US" sz="1400" b="1" smtClean="0">
                <a:solidFill>
                  <a:srgbClr val="006D9B"/>
                </a:solidFill>
                <a:latin typeface="+mj-lt"/>
                <a:cs typeface="Arial" pitchFamily="34" charset="0"/>
              </a:rPr>
              <a:t>1Q </a:t>
            </a:r>
            <a:r>
              <a:rPr lang="en-US" sz="1400" b="1" dirty="0" smtClean="0">
                <a:solidFill>
                  <a:srgbClr val="006D9B"/>
                </a:solidFill>
                <a:latin typeface="+mj-lt"/>
                <a:cs typeface="Arial" pitchFamily="34" charset="0"/>
              </a:rPr>
              <a:t>2016 has </a:t>
            </a:r>
            <a:r>
              <a:rPr lang="en-US" sz="1400" b="1" dirty="0">
                <a:solidFill>
                  <a:srgbClr val="006D9B"/>
                </a:solidFill>
                <a:latin typeface="+mj-lt"/>
                <a:cs typeface="Arial" pitchFamily="34" charset="0"/>
              </a:rPr>
              <a:t>had a negative impact of </a:t>
            </a:r>
            <a:r>
              <a:rPr lang="en-US" sz="1400" b="1" dirty="0" smtClean="0">
                <a:solidFill>
                  <a:srgbClr val="006D9B"/>
                </a:solidFill>
                <a:latin typeface="+mj-lt"/>
                <a:cs typeface="Arial" pitchFamily="34" charset="0"/>
              </a:rPr>
              <a:t>49 million euros on revenues </a:t>
            </a:r>
            <a:r>
              <a:rPr lang="en-US" sz="1400" b="1" dirty="0">
                <a:solidFill>
                  <a:srgbClr val="006D9B"/>
                </a:solidFill>
                <a:latin typeface="+mj-lt"/>
                <a:cs typeface="Arial" pitchFamily="34" charset="0"/>
              </a:rPr>
              <a:t>and </a:t>
            </a:r>
            <a:r>
              <a:rPr lang="en-US" sz="1400" b="1" dirty="0" smtClean="0">
                <a:solidFill>
                  <a:srgbClr val="006D9B"/>
                </a:solidFill>
                <a:latin typeface="+mj-lt"/>
                <a:cs typeface="Arial" pitchFamily="34" charset="0"/>
              </a:rPr>
              <a:t>22 million on </a:t>
            </a:r>
            <a:r>
              <a:rPr lang="en-US" sz="1400" b="1" dirty="0">
                <a:solidFill>
                  <a:srgbClr val="006D9B"/>
                </a:solidFill>
                <a:latin typeface="+mj-lt"/>
                <a:cs typeface="Arial" pitchFamily="34" charset="0"/>
              </a:rPr>
              <a:t>EBITDA</a:t>
            </a:r>
          </a:p>
        </p:txBody>
      </p:sp>
      <p:sp>
        <p:nvSpPr>
          <p:cNvPr id="35" name="Rectangle 11"/>
          <p:cNvSpPr>
            <a:spLocks noChangeArrowheads="1"/>
          </p:cNvSpPr>
          <p:nvPr/>
        </p:nvSpPr>
        <p:spPr bwMode="auto">
          <a:xfrm>
            <a:off x="437653" y="3563077"/>
            <a:ext cx="8202858" cy="504056"/>
          </a:xfrm>
          <a:prstGeom prst="rect">
            <a:avLst/>
          </a:prstGeom>
          <a:solidFill>
            <a:srgbClr val="006D9F">
              <a:alpha val="20000"/>
            </a:srgbClr>
          </a:solidFill>
          <a:ln>
            <a:noFill/>
          </a:ln>
          <a:effectLst/>
          <a:extLst/>
        </p:spPr>
        <p:txBody>
          <a:bodyPr wrap="square" anchor="ctr"/>
          <a:lstStyle/>
          <a:p>
            <a:pPr algn="ctr"/>
            <a:r>
              <a:rPr lang="en-US" sz="1400" b="1" dirty="0">
                <a:solidFill>
                  <a:srgbClr val="006D9B"/>
                </a:solidFill>
                <a:cs typeface="Arial" pitchFamily="34" charset="0"/>
              </a:rPr>
              <a:t>Digital transformation revenues increase by </a:t>
            </a:r>
            <a:r>
              <a:rPr lang="en-US" sz="1400" b="1" dirty="0" smtClean="0">
                <a:solidFill>
                  <a:srgbClr val="006D9B"/>
                </a:solidFill>
                <a:cs typeface="Arial" pitchFamily="34" charset="0"/>
              </a:rPr>
              <a:t>12% in local currency</a:t>
            </a:r>
            <a:endParaRPr lang="en-US" sz="1400" b="1" dirty="0">
              <a:solidFill>
                <a:srgbClr val="006D9B"/>
              </a:solidFill>
              <a:cs typeface="Arial" pitchFamily="34" charset="0"/>
            </a:endParaRPr>
          </a:p>
        </p:txBody>
      </p:sp>
      <p:cxnSp>
        <p:nvCxnSpPr>
          <p:cNvPr id="36" name="35 Conector recto"/>
          <p:cNvCxnSpPr/>
          <p:nvPr/>
        </p:nvCxnSpPr>
        <p:spPr bwMode="auto">
          <a:xfrm>
            <a:off x="332154" y="1450280"/>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cxnSp>
        <p:nvCxnSpPr>
          <p:cNvPr id="37" name="36 Conector recto"/>
          <p:cNvCxnSpPr/>
          <p:nvPr/>
        </p:nvCxnSpPr>
        <p:spPr bwMode="auto">
          <a:xfrm>
            <a:off x="332154" y="6021288"/>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16" name="Rectangle 11"/>
          <p:cNvSpPr>
            <a:spLocks noChangeArrowheads="1"/>
          </p:cNvSpPr>
          <p:nvPr/>
        </p:nvSpPr>
        <p:spPr bwMode="auto">
          <a:xfrm>
            <a:off x="437727" y="4149080"/>
            <a:ext cx="8202858" cy="504056"/>
          </a:xfrm>
          <a:prstGeom prst="rect">
            <a:avLst/>
          </a:prstGeom>
          <a:solidFill>
            <a:srgbClr val="006D9F">
              <a:alpha val="20000"/>
            </a:srgbClr>
          </a:solidFill>
          <a:ln>
            <a:noFill/>
          </a:ln>
          <a:effectLst/>
          <a:extLst/>
        </p:spPr>
        <p:txBody>
          <a:bodyPr wrap="square" anchor="ctr"/>
          <a:lstStyle/>
          <a:p>
            <a:pPr algn="ctr"/>
            <a:r>
              <a:rPr lang="en-US" sz="1400" b="1" dirty="0" smtClean="0">
                <a:solidFill>
                  <a:srgbClr val="006D9B"/>
                </a:solidFill>
                <a:cs typeface="Arial" pitchFamily="34" charset="0"/>
              </a:rPr>
              <a:t>Continued cost control policy</a:t>
            </a:r>
            <a:endParaRPr lang="en-US" sz="1400" b="1" dirty="0">
              <a:solidFill>
                <a:srgbClr val="006D9B"/>
              </a:solidFill>
              <a:cs typeface="Arial" pitchFamily="34" charset="0"/>
            </a:endParaRPr>
          </a:p>
        </p:txBody>
      </p:sp>
      <p:sp>
        <p:nvSpPr>
          <p:cNvPr id="18" name="Rectangle 4"/>
          <p:cNvSpPr txBox="1">
            <a:spLocks noChangeArrowheads="1"/>
          </p:cNvSpPr>
          <p:nvPr/>
        </p:nvSpPr>
        <p:spPr bwMode="auto">
          <a:xfrm>
            <a:off x="8532440" y="6568739"/>
            <a:ext cx="360040" cy="192881"/>
          </a:xfrm>
          <a:prstGeom prst="rect">
            <a:avLst/>
          </a:prstGeom>
          <a:noFill/>
          <a:ln>
            <a:noFill/>
          </a:ln>
          <a:extLst/>
        </p:spPr>
        <p:txBody>
          <a:bodyPr/>
          <a:lstStyle>
            <a:lvl1pPr eaLnBrk="0" hangingPunct="0">
              <a:defRPr sz="800" b="1">
                <a:solidFill>
                  <a:srgbClr val="4D4D4D"/>
                </a:solidFill>
                <a:latin typeface="Garamond" pitchFamily="18" charset="0"/>
                <a:cs typeface="Arial" pitchFamily="34" charset="0"/>
              </a:defRPr>
            </a:lvl1pPr>
            <a:lvl2pPr marL="742950" indent="-285750" eaLnBrk="0" hangingPunct="0">
              <a:defRPr sz="800" b="1">
                <a:solidFill>
                  <a:srgbClr val="4D4D4D"/>
                </a:solidFill>
                <a:latin typeface="Garamond" pitchFamily="18" charset="0"/>
                <a:cs typeface="Arial" pitchFamily="34" charset="0"/>
              </a:defRPr>
            </a:lvl2pPr>
            <a:lvl3pPr marL="1143000" indent="-228600" eaLnBrk="0" hangingPunct="0">
              <a:defRPr sz="800" b="1">
                <a:solidFill>
                  <a:srgbClr val="4D4D4D"/>
                </a:solidFill>
                <a:latin typeface="Garamond" pitchFamily="18" charset="0"/>
                <a:cs typeface="Arial" pitchFamily="34" charset="0"/>
              </a:defRPr>
            </a:lvl3pPr>
            <a:lvl4pPr marL="1600200" indent="-228600" eaLnBrk="0" hangingPunct="0">
              <a:defRPr sz="800" b="1">
                <a:solidFill>
                  <a:srgbClr val="4D4D4D"/>
                </a:solidFill>
                <a:latin typeface="Garamond" pitchFamily="18" charset="0"/>
                <a:cs typeface="Arial" pitchFamily="34" charset="0"/>
              </a:defRPr>
            </a:lvl4pPr>
            <a:lvl5pPr marL="2057400" indent="-228600" eaLnBrk="0" hangingPunct="0">
              <a:defRPr sz="800" b="1">
                <a:solidFill>
                  <a:srgbClr val="4D4D4D"/>
                </a:solidFill>
                <a:latin typeface="Garamond" pitchFamily="18" charset="0"/>
                <a:cs typeface="Arial" pitchFamily="34" charset="0"/>
              </a:defRPr>
            </a:lvl5pPr>
            <a:lvl6pPr marL="2514600" indent="-228600" eaLnBrk="0" fontAlgn="base" hangingPunct="0">
              <a:spcBef>
                <a:spcPct val="0"/>
              </a:spcBef>
              <a:spcAft>
                <a:spcPct val="0"/>
              </a:spcAft>
              <a:defRPr sz="800" b="1">
                <a:solidFill>
                  <a:srgbClr val="4D4D4D"/>
                </a:solidFill>
                <a:latin typeface="Garamond" pitchFamily="18" charset="0"/>
                <a:cs typeface="Arial" pitchFamily="34" charset="0"/>
              </a:defRPr>
            </a:lvl6pPr>
            <a:lvl7pPr marL="2971800" indent="-228600" eaLnBrk="0" fontAlgn="base" hangingPunct="0">
              <a:spcBef>
                <a:spcPct val="0"/>
              </a:spcBef>
              <a:spcAft>
                <a:spcPct val="0"/>
              </a:spcAft>
              <a:defRPr sz="800" b="1">
                <a:solidFill>
                  <a:srgbClr val="4D4D4D"/>
                </a:solidFill>
                <a:latin typeface="Garamond" pitchFamily="18" charset="0"/>
                <a:cs typeface="Arial" pitchFamily="34" charset="0"/>
              </a:defRPr>
            </a:lvl7pPr>
            <a:lvl8pPr marL="3429000" indent="-228600" eaLnBrk="0" fontAlgn="base" hangingPunct="0">
              <a:spcBef>
                <a:spcPct val="0"/>
              </a:spcBef>
              <a:spcAft>
                <a:spcPct val="0"/>
              </a:spcAft>
              <a:defRPr sz="800" b="1">
                <a:solidFill>
                  <a:srgbClr val="4D4D4D"/>
                </a:solidFill>
                <a:latin typeface="Garamond" pitchFamily="18" charset="0"/>
                <a:cs typeface="Arial" pitchFamily="34" charset="0"/>
              </a:defRPr>
            </a:lvl8pPr>
            <a:lvl9pPr marL="3886200" indent="-228600" eaLnBrk="0" fontAlgn="base" hangingPunct="0">
              <a:spcBef>
                <a:spcPct val="0"/>
              </a:spcBef>
              <a:spcAft>
                <a:spcPct val="0"/>
              </a:spcAft>
              <a:defRPr sz="800" b="1">
                <a:solidFill>
                  <a:srgbClr val="4D4D4D"/>
                </a:solidFill>
                <a:latin typeface="Garamond" pitchFamily="18" charset="0"/>
                <a:cs typeface="Arial" pitchFamily="34" charset="0"/>
              </a:defRPr>
            </a:lvl9pPr>
          </a:lstStyle>
          <a:p>
            <a:pPr algn="r" eaLnBrk="1" fontAlgn="base" hangingPunct="1">
              <a:spcBef>
                <a:spcPct val="0"/>
              </a:spcBef>
              <a:spcAft>
                <a:spcPct val="0"/>
              </a:spcAft>
              <a:defRPr/>
            </a:pPr>
            <a:fld id="{3A12008D-EF2E-4059-8CC2-03002BE0CFCA}" type="slidenum">
              <a:rPr lang="en-US" sz="900" i="0" smtClean="0">
                <a:solidFill>
                  <a:schemeClr val="bg2">
                    <a:lumMod val="75000"/>
                  </a:schemeClr>
                </a:solidFill>
                <a:latin typeface="+mn-lt"/>
              </a:rPr>
              <a:pPr algn="r" eaLnBrk="1" fontAlgn="base" hangingPunct="1">
                <a:spcBef>
                  <a:spcPct val="0"/>
                </a:spcBef>
                <a:spcAft>
                  <a:spcPct val="0"/>
                </a:spcAft>
                <a:defRPr/>
              </a:pPr>
              <a:t>3</a:t>
            </a:fld>
            <a:endParaRPr lang="en-US" sz="900" i="0" dirty="0" smtClean="0">
              <a:solidFill>
                <a:schemeClr val="bg2">
                  <a:lumMod val="75000"/>
                </a:schemeClr>
              </a:solidFill>
              <a:latin typeface="+mn-lt"/>
            </a:endParaRPr>
          </a:p>
        </p:txBody>
      </p:sp>
      <p:sp>
        <p:nvSpPr>
          <p:cNvPr id="19" name="Rectangle 11"/>
          <p:cNvSpPr>
            <a:spLocks noChangeArrowheads="1"/>
          </p:cNvSpPr>
          <p:nvPr/>
        </p:nvSpPr>
        <p:spPr bwMode="auto">
          <a:xfrm>
            <a:off x="447720" y="836712"/>
            <a:ext cx="8202858" cy="504056"/>
          </a:xfrm>
          <a:prstGeom prst="rect">
            <a:avLst/>
          </a:prstGeom>
          <a:noFill/>
          <a:ln>
            <a:noFill/>
          </a:ln>
          <a:effectLst/>
          <a:extLst/>
        </p:spPr>
        <p:txBody>
          <a:bodyPr wrap="square" anchor="ctr"/>
          <a:lstStyle/>
          <a:p>
            <a:pPr algn="ctr"/>
            <a:endParaRPr lang="en-US" sz="1500" b="1" dirty="0" smtClean="0">
              <a:solidFill>
                <a:srgbClr val="006D9B"/>
              </a:solidFill>
              <a:cs typeface="Arial" pitchFamily="34" charset="0"/>
            </a:endParaRPr>
          </a:p>
          <a:p>
            <a:pPr algn="ctr"/>
            <a:r>
              <a:rPr lang="en-US" sz="1500" b="1" dirty="0" smtClean="0">
                <a:solidFill>
                  <a:srgbClr val="006D9B"/>
                </a:solidFill>
                <a:cs typeface="Arial" pitchFamily="34" charset="0"/>
              </a:rPr>
              <a:t>EBITDA in Q1 reaches  </a:t>
            </a:r>
            <a:r>
              <a:rPr lang="en-US" sz="1500" b="1" dirty="0">
                <a:solidFill>
                  <a:srgbClr val="006D9B"/>
                </a:solidFill>
                <a:cs typeface="Arial" pitchFamily="34" charset="0"/>
              </a:rPr>
              <a:t>60 million </a:t>
            </a:r>
            <a:r>
              <a:rPr lang="en-US" sz="1500" b="1" dirty="0" smtClean="0">
                <a:solidFill>
                  <a:srgbClr val="006D9B"/>
                </a:solidFill>
                <a:cs typeface="Arial" pitchFamily="34" charset="0"/>
              </a:rPr>
              <a:t>euros (-12%)</a:t>
            </a:r>
          </a:p>
          <a:p>
            <a:pPr algn="ctr"/>
            <a:r>
              <a:rPr lang="en-US" sz="1500" b="1" dirty="0" smtClean="0">
                <a:solidFill>
                  <a:srgbClr val="006D9B"/>
                </a:solidFill>
                <a:cs typeface="Arial" pitchFamily="34" charset="0"/>
              </a:rPr>
              <a:t> +20% </a:t>
            </a:r>
            <a:r>
              <a:rPr lang="es-ES" sz="1500" b="1" dirty="0" smtClean="0">
                <a:solidFill>
                  <a:srgbClr val="006D9B"/>
                </a:solidFill>
                <a:cs typeface="Arial" pitchFamily="34" charset="0"/>
              </a:rPr>
              <a:t>in </a:t>
            </a:r>
            <a:r>
              <a:rPr lang="es-ES" sz="1500" b="1" dirty="0" err="1" smtClean="0">
                <a:solidFill>
                  <a:srgbClr val="006D9B"/>
                </a:solidFill>
                <a:cs typeface="Arial" pitchFamily="34" charset="0"/>
              </a:rPr>
              <a:t>constant</a:t>
            </a:r>
            <a:r>
              <a:rPr lang="es-ES" sz="1500" b="1" dirty="0" smtClean="0">
                <a:solidFill>
                  <a:srgbClr val="006D9B"/>
                </a:solidFill>
                <a:cs typeface="Arial" pitchFamily="34" charset="0"/>
              </a:rPr>
              <a:t> </a:t>
            </a:r>
            <a:r>
              <a:rPr lang="es-ES" sz="1500" b="1" dirty="0" err="1" smtClean="0">
                <a:solidFill>
                  <a:srgbClr val="006D9B"/>
                </a:solidFill>
                <a:cs typeface="Arial" pitchFamily="34" charset="0"/>
              </a:rPr>
              <a:t>currency</a:t>
            </a:r>
            <a:endParaRPr lang="en-GB" sz="1500" b="1" dirty="0">
              <a:solidFill>
                <a:srgbClr val="006D9B"/>
              </a:solidFill>
              <a:cs typeface="Arial" pitchFamily="34" charset="0"/>
            </a:endParaRPr>
          </a:p>
          <a:p>
            <a:pPr algn="ctr"/>
            <a:endParaRPr lang="en-GB" sz="1500" b="1" dirty="0">
              <a:solidFill>
                <a:srgbClr val="006D9B"/>
              </a:solidFill>
              <a:latin typeface="+mj-lt"/>
              <a:cs typeface="Arial" pitchFamily="34" charset="0"/>
            </a:endParaRPr>
          </a:p>
        </p:txBody>
      </p:sp>
      <p:sp>
        <p:nvSpPr>
          <p:cNvPr id="20" name="Rectangle 11"/>
          <p:cNvSpPr>
            <a:spLocks noChangeArrowheads="1"/>
          </p:cNvSpPr>
          <p:nvPr/>
        </p:nvSpPr>
        <p:spPr bwMode="auto">
          <a:xfrm>
            <a:off x="440029" y="4725144"/>
            <a:ext cx="8202858" cy="504056"/>
          </a:xfrm>
          <a:prstGeom prst="rect">
            <a:avLst/>
          </a:prstGeom>
          <a:solidFill>
            <a:srgbClr val="006D9F">
              <a:alpha val="20000"/>
            </a:srgbClr>
          </a:solidFill>
          <a:ln>
            <a:noFill/>
          </a:ln>
          <a:effectLst/>
          <a:extLst/>
        </p:spPr>
        <p:txBody>
          <a:bodyPr wrap="square" anchor="ctr"/>
          <a:lstStyle/>
          <a:p>
            <a:pPr algn="ctr"/>
            <a:r>
              <a:rPr lang="en-US" sz="1400" b="1" dirty="0" smtClean="0">
                <a:solidFill>
                  <a:srgbClr val="006D9B"/>
                </a:solidFill>
                <a:cs typeface="Arial" pitchFamily="34" charset="0"/>
              </a:rPr>
              <a:t>Financing interests have been significantly reduced</a:t>
            </a:r>
            <a:endParaRPr lang="en-US" sz="1400" b="1" dirty="0">
              <a:solidFill>
                <a:srgbClr val="006D9B"/>
              </a:solidFill>
              <a:cs typeface="Arial" pitchFamily="34" charset="0"/>
            </a:endParaRPr>
          </a:p>
        </p:txBody>
      </p:sp>
    </p:spTree>
    <p:extLst>
      <p:ext uri="{BB962C8B-B14F-4D97-AF65-F5344CB8AC3E}">
        <p14:creationId xmlns:p14="http://schemas.microsoft.com/office/powerpoint/2010/main" val="2187293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3 Gráfico"/>
          <p:cNvGraphicFramePr>
            <a:graphicFrameLocks/>
          </p:cNvGraphicFramePr>
          <p:nvPr>
            <p:extLst>
              <p:ext uri="{D42A27DB-BD31-4B8C-83A1-F6EECF244321}">
                <p14:modId xmlns:p14="http://schemas.microsoft.com/office/powerpoint/2010/main" val="3394735743"/>
              </p:ext>
            </p:extLst>
          </p:nvPr>
        </p:nvGraphicFramePr>
        <p:xfrm>
          <a:off x="5340471" y="4077072"/>
          <a:ext cx="2981325" cy="23018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8 Gráfico"/>
          <p:cNvGraphicFramePr>
            <a:graphicFrameLocks/>
          </p:cNvGraphicFramePr>
          <p:nvPr>
            <p:extLst>
              <p:ext uri="{D42A27DB-BD31-4B8C-83A1-F6EECF244321}">
                <p14:modId xmlns:p14="http://schemas.microsoft.com/office/powerpoint/2010/main" val="2672543387"/>
              </p:ext>
            </p:extLst>
          </p:nvPr>
        </p:nvGraphicFramePr>
        <p:xfrm>
          <a:off x="467544" y="3861048"/>
          <a:ext cx="3676650" cy="2540001"/>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 Placeholder 1"/>
          <p:cNvSpPr>
            <a:spLocks noGrp="1"/>
          </p:cNvSpPr>
          <p:nvPr>
            <p:ph type="body" sz="quarter" idx="10"/>
          </p:nvPr>
        </p:nvSpPr>
        <p:spPr>
          <a:xfrm>
            <a:off x="350687" y="180947"/>
            <a:ext cx="7704856" cy="354387"/>
          </a:xfrm>
        </p:spPr>
        <p:txBody>
          <a:bodyPr/>
          <a:lstStyle/>
          <a:p>
            <a:r>
              <a:rPr lang="en-GB" sz="1800" dirty="0" smtClean="0">
                <a:latin typeface="+mj-lt"/>
              </a:rPr>
              <a:t>Group Results in detail</a:t>
            </a:r>
            <a:endParaRPr lang="en-GB" sz="1800" dirty="0">
              <a:latin typeface="+mj-lt"/>
            </a:endParaRPr>
          </a:p>
        </p:txBody>
      </p:sp>
      <p:sp>
        <p:nvSpPr>
          <p:cNvPr id="9" name="8 Rectángulo"/>
          <p:cNvSpPr/>
          <p:nvPr/>
        </p:nvSpPr>
        <p:spPr bwMode="auto">
          <a:xfrm>
            <a:off x="179512" y="6525344"/>
            <a:ext cx="8142284" cy="260350"/>
          </a:xfrm>
          <a:prstGeom prst="rect">
            <a:avLst/>
          </a:prstGeom>
          <a:noFill/>
          <a:ln w="9525" cap="flat" cmpd="sng" algn="ctr">
            <a:noFill/>
            <a:prstDash val="solid"/>
            <a:round/>
            <a:headEnd type="none" w="med" len="med"/>
            <a:tailEnd type="none" w="med" len="med"/>
          </a:ln>
          <a:effectLst/>
        </p:spPr>
        <p:txBody>
          <a:bodyPr/>
          <a:lstStyle/>
          <a:p>
            <a:pPr>
              <a:spcBef>
                <a:spcPts val="0"/>
              </a:spcBef>
              <a:defRPr/>
            </a:pPr>
            <a:r>
              <a:rPr lang="en-US" sz="800" dirty="0" smtClean="0">
                <a:solidFill>
                  <a:schemeClr val="bg2">
                    <a:lumMod val="75000"/>
                  </a:schemeClr>
                </a:solidFill>
                <a:latin typeface="+mj-lt"/>
                <a:cs typeface="Calibri" pitchFamily="34" charset="0"/>
              </a:rPr>
              <a:t>* All </a:t>
            </a:r>
            <a:r>
              <a:rPr lang="en-US" sz="800" dirty="0">
                <a:solidFill>
                  <a:schemeClr val="bg2">
                    <a:lumMod val="75000"/>
                  </a:schemeClr>
                </a:solidFill>
                <a:latin typeface="+mj-lt"/>
                <a:cs typeface="Calibri" pitchFamily="34" charset="0"/>
              </a:rPr>
              <a:t>Group and business unit figures are </a:t>
            </a:r>
            <a:r>
              <a:rPr lang="en-US" sz="800" dirty="0" smtClean="0">
                <a:solidFill>
                  <a:schemeClr val="bg2">
                    <a:lumMod val="75000"/>
                  </a:schemeClr>
                </a:solidFill>
                <a:latin typeface="+mj-lt"/>
                <a:cs typeface="Calibri" pitchFamily="34" charset="0"/>
              </a:rPr>
              <a:t>Adjusted </a:t>
            </a:r>
            <a:r>
              <a:rPr lang="en-US" sz="800" dirty="0">
                <a:solidFill>
                  <a:schemeClr val="bg2">
                    <a:lumMod val="75000"/>
                  </a:schemeClr>
                </a:solidFill>
                <a:latin typeface="+mj-lt"/>
                <a:cs typeface="Calibri" pitchFamily="34" charset="0"/>
              </a:rPr>
              <a:t>(exclude </a:t>
            </a:r>
            <a:r>
              <a:rPr lang="en-US" sz="800" dirty="0" smtClean="0">
                <a:solidFill>
                  <a:schemeClr val="bg2">
                    <a:lumMod val="75000"/>
                  </a:schemeClr>
                </a:solidFill>
                <a:latin typeface="+mj-lt"/>
                <a:cs typeface="Calibri" pitchFamily="34" charset="0"/>
              </a:rPr>
              <a:t>non-recurring items, detailed in the press release)</a:t>
            </a:r>
          </a:p>
        </p:txBody>
      </p:sp>
      <p:sp>
        <p:nvSpPr>
          <p:cNvPr id="3" name="2 CuadroTexto"/>
          <p:cNvSpPr txBox="1"/>
          <p:nvPr/>
        </p:nvSpPr>
        <p:spPr>
          <a:xfrm>
            <a:off x="4644008" y="4997946"/>
            <a:ext cx="288032" cy="369332"/>
          </a:xfrm>
          <a:prstGeom prst="rect">
            <a:avLst/>
          </a:prstGeom>
          <a:solidFill>
            <a:schemeClr val="bg1"/>
          </a:solidFill>
        </p:spPr>
        <p:txBody>
          <a:bodyPr wrap="square" rtlCol="0">
            <a:spAutoFit/>
          </a:bodyPr>
          <a:lstStyle/>
          <a:p>
            <a:endParaRPr lang="es-ES_tradnl" dirty="0"/>
          </a:p>
        </p:txBody>
      </p:sp>
      <p:cxnSp>
        <p:nvCxnSpPr>
          <p:cNvPr id="12" name="11 Conector recto"/>
          <p:cNvCxnSpPr/>
          <p:nvPr/>
        </p:nvCxnSpPr>
        <p:spPr bwMode="auto">
          <a:xfrm>
            <a:off x="323528" y="764704"/>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cxnSp>
        <p:nvCxnSpPr>
          <p:cNvPr id="18" name="17 Conector recto"/>
          <p:cNvCxnSpPr/>
          <p:nvPr/>
        </p:nvCxnSpPr>
        <p:spPr bwMode="auto">
          <a:xfrm>
            <a:off x="323528" y="3861048"/>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23" name="Text Placeholder 1"/>
          <p:cNvSpPr>
            <a:spLocks noGrp="1"/>
          </p:cNvSpPr>
          <p:nvPr>
            <p:ph type="body" sz="quarter" idx="10"/>
          </p:nvPr>
        </p:nvSpPr>
        <p:spPr>
          <a:xfrm>
            <a:off x="325885" y="3470825"/>
            <a:ext cx="7704856" cy="354387"/>
          </a:xfrm>
        </p:spPr>
        <p:txBody>
          <a:bodyPr/>
          <a:lstStyle/>
          <a:p>
            <a:r>
              <a:rPr lang="en-GB" sz="1800" dirty="0" smtClean="0">
                <a:latin typeface="+mj-lt"/>
              </a:rPr>
              <a:t>Revenues Breakdown (%)</a:t>
            </a:r>
          </a:p>
          <a:p>
            <a:endParaRPr lang="en-GB" sz="1800" dirty="0">
              <a:latin typeface="+mj-lt"/>
            </a:endParaRPr>
          </a:p>
        </p:txBody>
      </p:sp>
      <p:graphicFrame>
        <p:nvGraphicFramePr>
          <p:cNvPr id="13" name="12 Tabla"/>
          <p:cNvGraphicFramePr>
            <a:graphicFrameLocks noGrp="1"/>
          </p:cNvGraphicFramePr>
          <p:nvPr>
            <p:extLst>
              <p:ext uri="{D42A27DB-BD31-4B8C-83A1-F6EECF244321}">
                <p14:modId xmlns:p14="http://schemas.microsoft.com/office/powerpoint/2010/main" val="4067484960"/>
              </p:ext>
            </p:extLst>
          </p:nvPr>
        </p:nvGraphicFramePr>
        <p:xfrm>
          <a:off x="366294" y="519803"/>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dirty="0" smtClean="0">
                          <a:solidFill>
                            <a:srgbClr val="006D9B"/>
                          </a:solidFill>
                          <a:cs typeface="Arial" pitchFamily="34" charset="0"/>
                        </a:rPr>
                        <a:t>Million Euros </a:t>
                      </a:r>
                      <a:endParaRPr lang="en-GB" sz="1200" b="1" dirty="0">
                        <a:solidFill>
                          <a:srgbClr val="006D9B"/>
                        </a:solidFill>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4"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063" y="980728"/>
            <a:ext cx="8296584" cy="2193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761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12 Gráfico"/>
          <p:cNvGraphicFramePr>
            <a:graphicFrameLocks/>
          </p:cNvGraphicFramePr>
          <p:nvPr>
            <p:extLst>
              <p:ext uri="{D42A27DB-BD31-4B8C-83A1-F6EECF244321}">
                <p14:modId xmlns:p14="http://schemas.microsoft.com/office/powerpoint/2010/main" val="1135063879"/>
              </p:ext>
            </p:extLst>
          </p:nvPr>
        </p:nvGraphicFramePr>
        <p:xfrm>
          <a:off x="6201617" y="1412776"/>
          <a:ext cx="1682751" cy="1928282"/>
        </p:xfrm>
        <a:graphic>
          <a:graphicData uri="http://schemas.openxmlformats.org/drawingml/2006/chart">
            <c:chart xmlns:c="http://schemas.openxmlformats.org/drawingml/2006/chart" xmlns:r="http://schemas.openxmlformats.org/officeDocument/2006/relationships" r:id="rId2"/>
          </a:graphicData>
        </a:graphic>
      </p:graphicFrame>
      <p:sp>
        <p:nvSpPr>
          <p:cNvPr id="7" name="6 CuadroTexto"/>
          <p:cNvSpPr txBox="1"/>
          <p:nvPr/>
        </p:nvSpPr>
        <p:spPr>
          <a:xfrm>
            <a:off x="3786483" y="1178429"/>
            <a:ext cx="684076" cy="369332"/>
          </a:xfrm>
          <a:prstGeom prst="rect">
            <a:avLst/>
          </a:prstGeom>
          <a:noFill/>
        </p:spPr>
        <p:txBody>
          <a:bodyPr wrap="square" rtlCol="0">
            <a:spAutoFit/>
          </a:bodyPr>
          <a:lstStyle/>
          <a:p>
            <a:r>
              <a:rPr lang="en-US" dirty="0" smtClean="0">
                <a:solidFill>
                  <a:srgbClr val="006D9F"/>
                </a:solidFill>
              </a:rPr>
              <a:t>15%</a:t>
            </a:r>
            <a:endParaRPr lang="en-US" dirty="0">
              <a:solidFill>
                <a:srgbClr val="006D9F"/>
              </a:solidFill>
            </a:endParaRPr>
          </a:p>
        </p:txBody>
      </p:sp>
      <p:graphicFrame>
        <p:nvGraphicFramePr>
          <p:cNvPr id="27" name="14 Gráfico"/>
          <p:cNvGraphicFramePr>
            <a:graphicFrameLocks/>
          </p:cNvGraphicFramePr>
          <p:nvPr>
            <p:extLst>
              <p:ext uri="{D42A27DB-BD31-4B8C-83A1-F6EECF244321}">
                <p14:modId xmlns:p14="http://schemas.microsoft.com/office/powerpoint/2010/main" val="1773278674"/>
              </p:ext>
            </p:extLst>
          </p:nvPr>
        </p:nvGraphicFramePr>
        <p:xfrm>
          <a:off x="4813394" y="3888730"/>
          <a:ext cx="3719046" cy="225018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1"/>
          <p:cNvSpPr txBox="1">
            <a:spLocks/>
          </p:cNvSpPr>
          <p:nvPr/>
        </p:nvSpPr>
        <p:spPr>
          <a:xfrm>
            <a:off x="350687" y="180947"/>
            <a:ext cx="7704856" cy="354387"/>
          </a:xfrm>
          <a:prstGeom prst="rect">
            <a:avLst/>
          </a:prstGeom>
          <a:noFill/>
        </p:spPr>
        <p:txBody>
          <a:bodyPr/>
          <a:lstStyle>
            <a:lvl1pPr indent="0" eaLnBrk="0" fontAlgn="base" hangingPunct="0">
              <a:spcBef>
                <a:spcPct val="20000"/>
              </a:spcBef>
              <a:spcAft>
                <a:spcPct val="0"/>
              </a:spcAft>
              <a:buFont typeface="Wingdings" pitchFamily="2" charset="2"/>
              <a:buNone/>
              <a:defRPr b="1">
                <a:solidFill>
                  <a:schemeClr val="bg2">
                    <a:lumMod val="75000"/>
                  </a:schemeClr>
                </a:solidFill>
                <a:latin typeface="+mj-lt"/>
                <a:ea typeface="Arial" pitchFamily="36" charset="0"/>
                <a:cs typeface="Calibri" pitchFamily="34" charset="0"/>
              </a:defRPr>
            </a:lvl1pPr>
            <a:lvl2pPr marL="742950" indent="-285750" eaLnBrk="0" fontAlgn="base" hangingPunct="0">
              <a:spcBef>
                <a:spcPct val="20000"/>
              </a:spcBef>
              <a:spcAft>
                <a:spcPct val="0"/>
              </a:spcAft>
              <a:buChar char="–"/>
              <a:defRPr sz="1200">
                <a:solidFill>
                  <a:srgbClr val="0099CC"/>
                </a:solidFill>
                <a:latin typeface="Arial" pitchFamily="34" charset="0"/>
                <a:ea typeface="Arial" pitchFamily="36" charset="0"/>
                <a:cs typeface="Arial" pitchFamily="34" charset="0"/>
              </a:defRPr>
            </a:lvl2pPr>
            <a:lvl3pPr marL="1143000" indent="-228600" eaLnBrk="0" fontAlgn="base" hangingPunct="0">
              <a:spcBef>
                <a:spcPct val="20000"/>
              </a:spcBef>
              <a:spcAft>
                <a:spcPct val="0"/>
              </a:spcAft>
              <a:buChar char="•"/>
              <a:defRPr sz="1000">
                <a:solidFill>
                  <a:srgbClr val="0099CC"/>
                </a:solidFill>
                <a:latin typeface="Arial" pitchFamily="34" charset="0"/>
                <a:ea typeface="Arial" pitchFamily="36" charset="0"/>
                <a:cs typeface="Arial" pitchFamily="34" charset="0"/>
              </a:defRPr>
            </a:lvl3pPr>
            <a:lvl4pPr marL="1600200" indent="-228600" eaLnBrk="0" fontAlgn="base" hangingPunct="0">
              <a:spcBef>
                <a:spcPct val="20000"/>
              </a:spcBef>
              <a:spcAft>
                <a:spcPct val="0"/>
              </a:spcAft>
              <a:buChar char="–"/>
              <a:defRPr sz="1000">
                <a:solidFill>
                  <a:srgbClr val="0099CC"/>
                </a:solidFill>
                <a:latin typeface="Arial" pitchFamily="34" charset="0"/>
                <a:ea typeface="Arial" pitchFamily="36" charset="0"/>
                <a:cs typeface="Arial" pitchFamily="34" charset="0"/>
              </a:defRPr>
            </a:lvl4pPr>
            <a:lvl5pPr marL="2057400" indent="-228600" eaLnBrk="0" fontAlgn="base" hangingPunct="0">
              <a:spcBef>
                <a:spcPct val="20000"/>
              </a:spcBef>
              <a:spcAft>
                <a:spcPct val="0"/>
              </a:spcAft>
              <a:buChar char="»"/>
              <a:defRPr sz="900">
                <a:solidFill>
                  <a:srgbClr val="0099CC"/>
                </a:solidFill>
                <a:latin typeface="Arial" pitchFamily="34" charset="0"/>
                <a:ea typeface="Arial" pitchFamily="36" charset="0"/>
                <a:cs typeface="Arial" pitchFamily="34" charset="0"/>
              </a:defRPr>
            </a:lvl5pPr>
            <a:lvl6pPr marL="2514600" indent="-228600" fontAlgn="base">
              <a:spcBef>
                <a:spcPct val="20000"/>
              </a:spcBef>
              <a:spcAft>
                <a:spcPct val="0"/>
              </a:spcAft>
              <a:buChar char="»"/>
              <a:defRPr sz="900">
                <a:solidFill>
                  <a:srgbClr val="0099CC"/>
                </a:solidFill>
              </a:defRPr>
            </a:lvl6pPr>
            <a:lvl7pPr marL="2971800" indent="-228600" fontAlgn="base">
              <a:spcBef>
                <a:spcPct val="20000"/>
              </a:spcBef>
              <a:spcAft>
                <a:spcPct val="0"/>
              </a:spcAft>
              <a:buChar char="»"/>
              <a:defRPr sz="900">
                <a:solidFill>
                  <a:srgbClr val="0099CC"/>
                </a:solidFill>
              </a:defRPr>
            </a:lvl7pPr>
            <a:lvl8pPr marL="3429000" indent="-228600" fontAlgn="base">
              <a:spcBef>
                <a:spcPct val="20000"/>
              </a:spcBef>
              <a:spcAft>
                <a:spcPct val="0"/>
              </a:spcAft>
              <a:buChar char="»"/>
              <a:defRPr sz="900">
                <a:solidFill>
                  <a:srgbClr val="0099CC"/>
                </a:solidFill>
              </a:defRPr>
            </a:lvl8pPr>
            <a:lvl9pPr marL="3886200" indent="-228600" fontAlgn="base">
              <a:spcBef>
                <a:spcPct val="20000"/>
              </a:spcBef>
              <a:spcAft>
                <a:spcPct val="0"/>
              </a:spcAft>
              <a:buChar char="»"/>
              <a:defRPr sz="900">
                <a:solidFill>
                  <a:srgbClr val="0099CC"/>
                </a:solidFill>
              </a:defRPr>
            </a:lvl9pPr>
          </a:lstStyle>
          <a:p>
            <a:r>
              <a:rPr lang="en-GB" dirty="0" smtClean="0"/>
              <a:t>Digital Transformation growth</a:t>
            </a:r>
            <a:endParaRPr lang="en-GB" dirty="0"/>
          </a:p>
        </p:txBody>
      </p:sp>
      <p:graphicFrame>
        <p:nvGraphicFramePr>
          <p:cNvPr id="5" name="4 Tabla"/>
          <p:cNvGraphicFramePr>
            <a:graphicFrameLocks noGrp="1"/>
          </p:cNvGraphicFramePr>
          <p:nvPr>
            <p:extLst>
              <p:ext uri="{D42A27DB-BD31-4B8C-83A1-F6EECF244321}">
                <p14:modId xmlns:p14="http://schemas.microsoft.com/office/powerpoint/2010/main" val="2366162370"/>
              </p:ext>
            </p:extLst>
          </p:nvPr>
        </p:nvGraphicFramePr>
        <p:xfrm>
          <a:off x="366294" y="519803"/>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kern="1200" dirty="0" smtClean="0">
                          <a:solidFill>
                            <a:srgbClr val="006D9B"/>
                          </a:solidFill>
                          <a:latin typeface="+mn-lt"/>
                          <a:ea typeface="+mn-ea"/>
                          <a:cs typeface="Arial" pitchFamily="34" charset="0"/>
                        </a:rPr>
                        <a:t>Evolution of Transformation</a:t>
                      </a:r>
                      <a:r>
                        <a:rPr lang="en-GB" sz="1200" b="1" kern="1200" baseline="0" dirty="0" smtClean="0">
                          <a:solidFill>
                            <a:srgbClr val="006D9B"/>
                          </a:solidFill>
                          <a:latin typeface="+mn-lt"/>
                          <a:ea typeface="+mn-ea"/>
                          <a:cs typeface="Arial" pitchFamily="34" charset="0"/>
                        </a:rPr>
                        <a:t> Operating revenues (</a:t>
                      </a:r>
                      <a:r>
                        <a:rPr lang="en-GB" sz="1200" b="1" kern="1200" baseline="0" dirty="0" err="1" smtClean="0">
                          <a:solidFill>
                            <a:srgbClr val="006D9B"/>
                          </a:solidFill>
                          <a:latin typeface="+mn-lt"/>
                          <a:ea typeface="+mn-ea"/>
                          <a:cs typeface="Arial" pitchFamily="34" charset="0"/>
                        </a:rPr>
                        <a:t>mn</a:t>
                      </a:r>
                      <a:r>
                        <a:rPr lang="en-GB" sz="1200" b="1" kern="1200" baseline="0" dirty="0" smtClean="0">
                          <a:solidFill>
                            <a:srgbClr val="006D9B"/>
                          </a:solidFill>
                          <a:latin typeface="+mn-lt"/>
                          <a:ea typeface="+mn-ea"/>
                          <a:cs typeface="Arial" pitchFamily="34" charset="0"/>
                        </a:rPr>
                        <a:t>€)</a:t>
                      </a:r>
                      <a:endParaRPr lang="es-ES" sz="1200"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2341500136"/>
              </p:ext>
            </p:extLst>
          </p:nvPr>
        </p:nvGraphicFramePr>
        <p:xfrm>
          <a:off x="5004048" y="3485179"/>
          <a:ext cx="3794832" cy="274320"/>
        </p:xfrm>
        <a:graphic>
          <a:graphicData uri="http://schemas.openxmlformats.org/drawingml/2006/table">
            <a:tbl>
              <a:tblPr firstRow="1" bandRow="1">
                <a:tableStyleId>{5C22544A-7EE6-4342-B048-85BDC9FD1C3A}</a:tableStyleId>
              </a:tblPr>
              <a:tblGrid>
                <a:gridCol w="3794832"/>
              </a:tblGrid>
              <a:tr h="202312">
                <a:tc>
                  <a:txBody>
                    <a:bodyPr/>
                    <a:lstStyle/>
                    <a:p>
                      <a:r>
                        <a:rPr lang="en-US" sz="1200" b="1" kern="1200" dirty="0" smtClean="0">
                          <a:solidFill>
                            <a:srgbClr val="006D9B"/>
                          </a:solidFill>
                          <a:latin typeface="+mn-lt"/>
                          <a:ea typeface="+mn-ea"/>
                          <a:cs typeface="Arial" pitchFamily="34" charset="0"/>
                        </a:rPr>
                        <a:t>Evolution of unique browsers (Million)</a:t>
                      </a:r>
                      <a:endParaRPr lang="en-US" sz="1200" b="1" kern="1200" dirty="0">
                        <a:solidFill>
                          <a:srgbClr val="006D9B"/>
                        </a:solidFill>
                        <a:latin typeface="+mn-lt"/>
                        <a:ea typeface="+mn-ea"/>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10" name="Picture 2" descr="\\GrupoPrisa.NET\Prisa Corporacion\Areas Personales\mmacia\Escritorio\LOGOS PRS\PRISA.jpg"/>
          <p:cNvPicPr>
            <a:picLocks noChangeAspect="1" noChangeArrowheads="1"/>
          </p:cNvPicPr>
          <p:nvPr/>
        </p:nvPicPr>
        <p:blipFill rotWithShape="1">
          <a:blip r:embed="rId4"/>
          <a:srcRect l="8416" r="9621" b="14046"/>
          <a:stretch/>
        </p:blipFill>
        <p:spPr bwMode="auto">
          <a:xfrm>
            <a:off x="7815360" y="44624"/>
            <a:ext cx="867454" cy="451790"/>
          </a:xfrm>
          <a:prstGeom prst="rect">
            <a:avLst/>
          </a:prstGeom>
          <a:noFill/>
          <a:ln w="9525">
            <a:noFill/>
            <a:miter lim="800000"/>
            <a:headEnd/>
            <a:tailEnd/>
          </a:ln>
        </p:spPr>
      </p:pic>
      <p:graphicFrame>
        <p:nvGraphicFramePr>
          <p:cNvPr id="20" name="19 Tabla"/>
          <p:cNvGraphicFramePr>
            <a:graphicFrameLocks noGrp="1"/>
          </p:cNvGraphicFramePr>
          <p:nvPr>
            <p:extLst>
              <p:ext uri="{D42A27DB-BD31-4B8C-83A1-F6EECF244321}">
                <p14:modId xmlns:p14="http://schemas.microsoft.com/office/powerpoint/2010/main" val="659738088"/>
              </p:ext>
            </p:extLst>
          </p:nvPr>
        </p:nvGraphicFramePr>
        <p:xfrm>
          <a:off x="395536" y="3474523"/>
          <a:ext cx="4404862" cy="274320"/>
        </p:xfrm>
        <a:graphic>
          <a:graphicData uri="http://schemas.openxmlformats.org/drawingml/2006/table">
            <a:tbl>
              <a:tblPr firstRow="1" bandRow="1">
                <a:tableStyleId>{5C22544A-7EE6-4342-B048-85BDC9FD1C3A}</a:tableStyleId>
              </a:tblPr>
              <a:tblGrid>
                <a:gridCol w="4404862"/>
              </a:tblGrid>
              <a:tr h="226824">
                <a:tc>
                  <a:txBody>
                    <a:bodyPr/>
                    <a:lstStyle/>
                    <a:p>
                      <a:r>
                        <a:rPr lang="en-GB" sz="1200" b="1" kern="1200" dirty="0" smtClean="0">
                          <a:solidFill>
                            <a:srgbClr val="006D9B"/>
                          </a:solidFill>
                          <a:latin typeface="+mn-lt"/>
                          <a:ea typeface="+mn-ea"/>
                          <a:cs typeface="Arial" pitchFamily="34" charset="0"/>
                        </a:rPr>
                        <a:t>Digital</a:t>
                      </a:r>
                      <a:r>
                        <a:rPr lang="en-GB" sz="1200" b="1" kern="1200" baseline="0" dirty="0" smtClean="0">
                          <a:solidFill>
                            <a:srgbClr val="006D9B"/>
                          </a:solidFill>
                          <a:latin typeface="+mn-lt"/>
                          <a:ea typeface="+mn-ea"/>
                          <a:cs typeface="Arial" pitchFamily="34" charset="0"/>
                        </a:rPr>
                        <a:t> </a:t>
                      </a:r>
                      <a:r>
                        <a:rPr lang="en-GB" sz="1200" b="1" kern="1200" dirty="0" smtClean="0">
                          <a:solidFill>
                            <a:srgbClr val="006D9B"/>
                          </a:solidFill>
                          <a:latin typeface="+mn-lt"/>
                          <a:ea typeface="+mn-ea"/>
                          <a:cs typeface="Arial" pitchFamily="34" charset="0"/>
                        </a:rPr>
                        <a:t>Revenues breakdown </a:t>
                      </a:r>
                      <a:r>
                        <a:rPr lang="en-GB" sz="1200" b="1" kern="1200" smtClean="0">
                          <a:solidFill>
                            <a:srgbClr val="006D9B"/>
                          </a:solidFill>
                          <a:latin typeface="+mn-lt"/>
                          <a:ea typeface="+mn-ea"/>
                          <a:cs typeface="Arial" pitchFamily="34" charset="0"/>
                        </a:rPr>
                        <a:t>in 1Q  </a:t>
                      </a:r>
                      <a:r>
                        <a:rPr lang="en-GB" sz="1200" b="1" kern="1200" dirty="0" smtClean="0">
                          <a:solidFill>
                            <a:srgbClr val="006D9B"/>
                          </a:solidFill>
                          <a:latin typeface="+mn-lt"/>
                          <a:ea typeface="+mn-ea"/>
                          <a:cs typeface="Arial" pitchFamily="34" charset="0"/>
                        </a:rPr>
                        <a:t>2016</a:t>
                      </a:r>
                      <a:endParaRPr lang="es-ES" sz="1200"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5" name="14 CuadroTexto"/>
          <p:cNvSpPr txBox="1"/>
          <p:nvPr/>
        </p:nvSpPr>
        <p:spPr>
          <a:xfrm>
            <a:off x="6308567" y="4367958"/>
            <a:ext cx="734671" cy="261610"/>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defPPr>
              <a:defRPr lang="en-US"/>
            </a:defPPr>
            <a:lvl1pPr algn="ctr" fontAlgn="base">
              <a:spcBef>
                <a:spcPct val="20000"/>
              </a:spcBef>
              <a:spcAft>
                <a:spcPct val="0"/>
              </a:spcAft>
              <a:defRPr sz="1100" b="1">
                <a:solidFill>
                  <a:srgbClr val="006D9F"/>
                </a:solidFill>
                <a:latin typeface="+mj-lt"/>
                <a:cs typeface="Calibri" pitchFamily="34" charset="0"/>
              </a:defRPr>
            </a:lvl1pPr>
          </a:lstStyle>
          <a:p>
            <a:r>
              <a:rPr lang="en-US" sz="1200" dirty="0" smtClean="0"/>
              <a:t>+17%</a:t>
            </a:r>
            <a:endParaRPr lang="en-US" sz="1200" dirty="0"/>
          </a:p>
        </p:txBody>
      </p:sp>
      <p:sp>
        <p:nvSpPr>
          <p:cNvPr id="52" name="51 Rectángulo"/>
          <p:cNvSpPr/>
          <p:nvPr/>
        </p:nvSpPr>
        <p:spPr bwMode="auto">
          <a:xfrm>
            <a:off x="179512" y="6138913"/>
            <a:ext cx="2955328" cy="260350"/>
          </a:xfrm>
          <a:prstGeom prst="rect">
            <a:avLst/>
          </a:prstGeom>
          <a:noFill/>
          <a:ln w="9525" cap="flat" cmpd="sng" algn="ctr">
            <a:noFill/>
            <a:prstDash val="solid"/>
            <a:round/>
            <a:headEnd type="none" w="med" len="med"/>
            <a:tailEnd type="none" w="med" len="med"/>
          </a:ln>
          <a:effectLst/>
        </p:spPr>
        <p:txBody>
          <a:bodyPr/>
          <a:lstStyle/>
          <a:p>
            <a:pPr>
              <a:spcBef>
                <a:spcPts val="0"/>
              </a:spcBef>
              <a:defRPr/>
            </a:pPr>
            <a:r>
              <a:rPr lang="en-US" sz="900" dirty="0" smtClean="0">
                <a:solidFill>
                  <a:schemeClr val="bg2">
                    <a:lumMod val="75000"/>
                  </a:schemeClr>
                </a:solidFill>
                <a:latin typeface="+mj-lt"/>
                <a:cs typeface="Calibri" pitchFamily="34" charset="0"/>
              </a:rPr>
              <a:t>*</a:t>
            </a:r>
            <a:r>
              <a:rPr lang="en-US" sz="900" dirty="0" err="1" smtClean="0">
                <a:solidFill>
                  <a:schemeClr val="bg2">
                    <a:lumMod val="75000"/>
                  </a:schemeClr>
                </a:solidFill>
                <a:latin typeface="+mj-lt"/>
                <a:cs typeface="Calibri" pitchFamily="34" charset="0"/>
              </a:rPr>
              <a:t>Santillana</a:t>
            </a:r>
            <a:r>
              <a:rPr lang="en-US" sz="900" dirty="0" smtClean="0">
                <a:solidFill>
                  <a:schemeClr val="bg2">
                    <a:lumMod val="75000"/>
                  </a:schemeClr>
                </a:solidFill>
                <a:latin typeface="+mj-lt"/>
                <a:cs typeface="Calibri" pitchFamily="34" charset="0"/>
              </a:rPr>
              <a:t>: UNO and </a:t>
            </a:r>
            <a:r>
              <a:rPr lang="en-US" sz="900" dirty="0" err="1" smtClean="0">
                <a:solidFill>
                  <a:schemeClr val="bg2">
                    <a:lumMod val="75000"/>
                  </a:schemeClr>
                </a:solidFill>
                <a:latin typeface="+mj-lt"/>
                <a:cs typeface="Calibri" pitchFamily="34" charset="0"/>
              </a:rPr>
              <a:t>Compartir</a:t>
            </a:r>
            <a:endParaRPr lang="en-US" sz="900" dirty="0" smtClean="0">
              <a:solidFill>
                <a:schemeClr val="bg2">
                  <a:lumMod val="75000"/>
                </a:schemeClr>
              </a:solidFill>
              <a:latin typeface="+mj-lt"/>
              <a:cs typeface="Calibri" pitchFamily="34" charset="0"/>
            </a:endParaRPr>
          </a:p>
          <a:p>
            <a:pPr>
              <a:spcBef>
                <a:spcPts val="0"/>
              </a:spcBef>
              <a:defRPr/>
            </a:pPr>
            <a:endParaRPr lang="en-US" sz="900" dirty="0" smtClean="0">
              <a:solidFill>
                <a:schemeClr val="bg2">
                  <a:lumMod val="75000"/>
                </a:schemeClr>
              </a:solidFill>
              <a:latin typeface="+mj-lt"/>
              <a:cs typeface="Calibri" pitchFamily="34" charset="0"/>
            </a:endParaRPr>
          </a:p>
        </p:txBody>
      </p:sp>
      <p:sp>
        <p:nvSpPr>
          <p:cNvPr id="18" name="17 Rectángulo"/>
          <p:cNvSpPr/>
          <p:nvPr/>
        </p:nvSpPr>
        <p:spPr bwMode="auto">
          <a:xfrm>
            <a:off x="179512" y="6625034"/>
            <a:ext cx="8142284" cy="260350"/>
          </a:xfrm>
          <a:prstGeom prst="rect">
            <a:avLst/>
          </a:prstGeom>
          <a:noFill/>
          <a:ln w="9525" cap="flat" cmpd="sng" algn="ctr">
            <a:noFill/>
            <a:prstDash val="solid"/>
            <a:round/>
            <a:headEnd type="none" w="med" len="med"/>
            <a:tailEnd type="none" w="med" len="med"/>
          </a:ln>
          <a:effectLst/>
        </p:spPr>
        <p:txBody>
          <a:bodyPr/>
          <a:lstStyle/>
          <a:p>
            <a:pPr>
              <a:spcBef>
                <a:spcPts val="0"/>
              </a:spcBef>
              <a:defRPr/>
            </a:pPr>
            <a:r>
              <a:rPr lang="en-US" sz="800" dirty="0" smtClean="0">
                <a:solidFill>
                  <a:schemeClr val="bg2">
                    <a:lumMod val="75000"/>
                  </a:schemeClr>
                </a:solidFill>
                <a:latin typeface="+mj-lt"/>
                <a:cs typeface="Calibri" pitchFamily="34" charset="0"/>
              </a:rPr>
              <a:t>* All </a:t>
            </a:r>
            <a:r>
              <a:rPr lang="en-US" sz="800" dirty="0">
                <a:solidFill>
                  <a:schemeClr val="bg2">
                    <a:lumMod val="75000"/>
                  </a:schemeClr>
                </a:solidFill>
                <a:latin typeface="+mj-lt"/>
                <a:cs typeface="Calibri" pitchFamily="34" charset="0"/>
              </a:rPr>
              <a:t>Group and business unit figures are </a:t>
            </a:r>
            <a:r>
              <a:rPr lang="en-US" sz="800" dirty="0" smtClean="0">
                <a:solidFill>
                  <a:schemeClr val="bg2">
                    <a:lumMod val="75000"/>
                  </a:schemeClr>
                </a:solidFill>
                <a:latin typeface="+mj-lt"/>
                <a:cs typeface="Calibri" pitchFamily="34" charset="0"/>
              </a:rPr>
              <a:t>Adjusted </a:t>
            </a:r>
            <a:r>
              <a:rPr lang="en-US" sz="800" dirty="0">
                <a:solidFill>
                  <a:schemeClr val="bg2">
                    <a:lumMod val="75000"/>
                  </a:schemeClr>
                </a:solidFill>
                <a:latin typeface="+mj-lt"/>
                <a:cs typeface="Calibri" pitchFamily="34" charset="0"/>
              </a:rPr>
              <a:t>(exclude </a:t>
            </a:r>
            <a:r>
              <a:rPr lang="en-US" sz="800" dirty="0" smtClean="0">
                <a:solidFill>
                  <a:schemeClr val="bg2">
                    <a:lumMod val="75000"/>
                  </a:schemeClr>
                </a:solidFill>
                <a:latin typeface="+mj-lt"/>
                <a:cs typeface="Calibri" pitchFamily="34" charset="0"/>
              </a:rPr>
              <a:t>non-recurring items, detailed in the press release)</a:t>
            </a:r>
          </a:p>
        </p:txBody>
      </p:sp>
      <p:sp>
        <p:nvSpPr>
          <p:cNvPr id="31" name="Rectangle 39"/>
          <p:cNvSpPr/>
          <p:nvPr/>
        </p:nvSpPr>
        <p:spPr bwMode="auto">
          <a:xfrm>
            <a:off x="6708009" y="1412776"/>
            <a:ext cx="713280" cy="390445"/>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 +12%</a:t>
            </a:r>
            <a:endParaRPr lang="en-US" sz="1200" b="1" dirty="0">
              <a:solidFill>
                <a:srgbClr val="006D9F"/>
              </a:solidFill>
              <a:latin typeface="+mj-lt"/>
              <a:cs typeface="Calibri" pitchFamily="34" charset="0"/>
            </a:endParaRPr>
          </a:p>
        </p:txBody>
      </p:sp>
      <p:cxnSp>
        <p:nvCxnSpPr>
          <p:cNvPr id="33" name="32 Conector recto"/>
          <p:cNvCxnSpPr/>
          <p:nvPr/>
        </p:nvCxnSpPr>
        <p:spPr bwMode="auto">
          <a:xfrm>
            <a:off x="323528" y="799208"/>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cxnSp>
        <p:nvCxnSpPr>
          <p:cNvPr id="34" name="33 Conector recto"/>
          <p:cNvCxnSpPr/>
          <p:nvPr/>
        </p:nvCxnSpPr>
        <p:spPr bwMode="auto">
          <a:xfrm>
            <a:off x="323528" y="3744715"/>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22" name="Rectangle 26"/>
          <p:cNvSpPr/>
          <p:nvPr/>
        </p:nvSpPr>
        <p:spPr bwMode="auto">
          <a:xfrm>
            <a:off x="5940152" y="1001329"/>
            <a:ext cx="1944216" cy="267431"/>
          </a:xfrm>
          <a:prstGeom prst="rect">
            <a:avLst/>
          </a:prstGeom>
          <a:noFill/>
          <a:ln w="6350" cap="flat" cmpd="sng" algn="ctr">
            <a:noFill/>
            <a:prstDash val="solid"/>
            <a:round/>
            <a:headEnd type="none" w="med" len="med"/>
            <a:tailEnd type="none" w="med" len="med"/>
          </a:ln>
          <a:effectLst/>
        </p:spPr>
        <p:txBody>
          <a:bodyPr lIns="0" rIns="0" anchor="ctr"/>
          <a:lstStyle/>
          <a:p>
            <a:pPr algn="ctr">
              <a:spcBef>
                <a:spcPct val="20000"/>
              </a:spcBef>
            </a:pPr>
            <a:r>
              <a:rPr lang="en-US" sz="1000" b="1" dirty="0" smtClean="0">
                <a:solidFill>
                  <a:schemeClr val="bg1">
                    <a:lumMod val="50000"/>
                  </a:schemeClr>
                </a:solidFill>
                <a:latin typeface="+mj-lt"/>
                <a:cs typeface="Calibri" pitchFamily="34" charset="0"/>
              </a:rPr>
              <a:t>Revenues at </a:t>
            </a:r>
            <a:r>
              <a:rPr lang="en-US" sz="1000" b="1" dirty="0" err="1" smtClean="0">
                <a:solidFill>
                  <a:schemeClr val="bg1">
                    <a:lumMod val="50000"/>
                  </a:schemeClr>
                </a:solidFill>
                <a:latin typeface="+mj-lt"/>
                <a:cs typeface="Calibri" pitchFamily="34" charset="0"/>
              </a:rPr>
              <a:t>cst</a:t>
            </a:r>
            <a:r>
              <a:rPr lang="en-US" sz="1000" b="1" dirty="0" smtClean="0">
                <a:solidFill>
                  <a:schemeClr val="bg1">
                    <a:lumMod val="50000"/>
                  </a:schemeClr>
                </a:solidFill>
                <a:latin typeface="+mj-lt"/>
                <a:cs typeface="Calibri" pitchFamily="34" charset="0"/>
              </a:rPr>
              <a:t> </a:t>
            </a:r>
            <a:r>
              <a:rPr lang="en-US" sz="1000" b="1" dirty="0" err="1" smtClean="0">
                <a:solidFill>
                  <a:schemeClr val="bg1">
                    <a:lumMod val="50000"/>
                  </a:schemeClr>
                </a:solidFill>
                <a:latin typeface="+mj-lt"/>
                <a:cs typeface="Calibri" pitchFamily="34" charset="0"/>
              </a:rPr>
              <a:t>ccy</a:t>
            </a:r>
            <a:endParaRPr lang="en-US" sz="1000" b="1" dirty="0">
              <a:solidFill>
                <a:schemeClr val="bg1">
                  <a:lumMod val="50000"/>
                </a:schemeClr>
              </a:solidFill>
              <a:latin typeface="+mj-lt"/>
              <a:cs typeface="Calibri" pitchFamily="34" charset="0"/>
            </a:endParaRPr>
          </a:p>
        </p:txBody>
      </p:sp>
      <p:cxnSp>
        <p:nvCxnSpPr>
          <p:cNvPr id="32" name="31 Conector recto"/>
          <p:cNvCxnSpPr/>
          <p:nvPr/>
        </p:nvCxnSpPr>
        <p:spPr bwMode="auto">
          <a:xfrm flipH="1">
            <a:off x="6071130" y="1243334"/>
            <a:ext cx="1944216" cy="0"/>
          </a:xfrm>
          <a:prstGeom prst="line">
            <a:avLst/>
          </a:prstGeom>
          <a:solidFill>
            <a:schemeClr val="accent1"/>
          </a:solidFill>
          <a:ln w="19050" cap="flat" cmpd="sng" algn="ctr">
            <a:solidFill>
              <a:srgbClr val="006D9F"/>
            </a:solidFill>
            <a:prstDash val="solid"/>
            <a:round/>
            <a:headEnd type="none" w="med" len="med"/>
            <a:tailEnd type="none" w="med" len="med"/>
          </a:ln>
          <a:effectLst/>
        </p:spPr>
      </p:cxnSp>
      <p:graphicFrame>
        <p:nvGraphicFramePr>
          <p:cNvPr id="23" name="13 Gráfico"/>
          <p:cNvGraphicFramePr>
            <a:graphicFrameLocks/>
          </p:cNvGraphicFramePr>
          <p:nvPr>
            <p:extLst>
              <p:ext uri="{D42A27DB-BD31-4B8C-83A1-F6EECF244321}">
                <p14:modId xmlns:p14="http://schemas.microsoft.com/office/powerpoint/2010/main" val="1333398348"/>
              </p:ext>
            </p:extLst>
          </p:nvPr>
        </p:nvGraphicFramePr>
        <p:xfrm>
          <a:off x="467544" y="3778995"/>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4" name="9 Gráfico"/>
          <p:cNvGraphicFramePr>
            <a:graphicFrameLocks/>
          </p:cNvGraphicFramePr>
          <p:nvPr>
            <p:extLst>
              <p:ext uri="{D42A27DB-BD31-4B8C-83A1-F6EECF244321}">
                <p14:modId xmlns:p14="http://schemas.microsoft.com/office/powerpoint/2010/main" val="2672416863"/>
              </p:ext>
            </p:extLst>
          </p:nvPr>
        </p:nvGraphicFramePr>
        <p:xfrm>
          <a:off x="755576" y="1383124"/>
          <a:ext cx="3780420" cy="2500279"/>
        </p:xfrm>
        <a:graphic>
          <a:graphicData uri="http://schemas.openxmlformats.org/drawingml/2006/chart">
            <c:chart xmlns:c="http://schemas.openxmlformats.org/drawingml/2006/chart" xmlns:r="http://schemas.openxmlformats.org/officeDocument/2006/relationships" r:id="rId6"/>
          </a:graphicData>
        </a:graphic>
      </p:graphicFrame>
      <p:sp>
        <p:nvSpPr>
          <p:cNvPr id="3" name="2 Elipse"/>
          <p:cNvSpPr/>
          <p:nvPr/>
        </p:nvSpPr>
        <p:spPr bwMode="auto">
          <a:xfrm>
            <a:off x="3851920" y="1135044"/>
            <a:ext cx="509209" cy="429762"/>
          </a:xfrm>
          <a:prstGeom prst="ellipse">
            <a:avLst/>
          </a:prstGeom>
          <a:noFill/>
          <a:ln w="19050" cap="flat" cmpd="sng" algn="ctr">
            <a:solidFill>
              <a:srgbClr val="006D9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smtClean="0">
              <a:ln>
                <a:noFill/>
              </a:ln>
              <a:solidFill>
                <a:srgbClr val="4D4D4D"/>
              </a:solidFill>
              <a:effectLst/>
              <a:latin typeface="Garamond" pitchFamily="1" charset="0"/>
            </a:endParaRPr>
          </a:p>
        </p:txBody>
      </p:sp>
      <p:sp>
        <p:nvSpPr>
          <p:cNvPr id="26" name="25 CuadroTexto"/>
          <p:cNvSpPr txBox="1"/>
          <p:nvPr/>
        </p:nvSpPr>
        <p:spPr>
          <a:xfrm>
            <a:off x="899592" y="1165684"/>
            <a:ext cx="2803311" cy="323165"/>
          </a:xfrm>
          <a:prstGeom prst="rect">
            <a:avLst/>
          </a:prstGeom>
          <a:solidFill>
            <a:schemeClr val="bg1"/>
          </a:solidFill>
          <a:ln>
            <a:noFill/>
          </a:ln>
        </p:spPr>
        <p:txBody>
          <a:bodyPr wrap="square" rtlCol="0">
            <a:spAutoFit/>
          </a:bodyPr>
          <a:lstStyle/>
          <a:p>
            <a:pPr algn="ctr">
              <a:lnSpc>
                <a:spcPct val="150000"/>
              </a:lnSpc>
            </a:pPr>
            <a:r>
              <a:rPr lang="es-ES_tradnl" sz="1000" b="1" dirty="0" smtClean="0">
                <a:solidFill>
                  <a:srgbClr val="006D9B"/>
                </a:solidFill>
                <a:latin typeface="+mj-lt"/>
                <a:ea typeface="Verdana" panose="020B0604030504040204" pitchFamily="34" charset="0"/>
                <a:cs typeface="Verdana" panose="020B0604030504040204" pitchFamily="34" charset="0"/>
              </a:rPr>
              <a:t>% of </a:t>
            </a:r>
            <a:r>
              <a:rPr lang="es-ES_tradnl" sz="1000" b="1" dirty="0" err="1" smtClean="0">
                <a:solidFill>
                  <a:srgbClr val="006D9B"/>
                </a:solidFill>
                <a:latin typeface="+mj-lt"/>
                <a:ea typeface="Verdana" panose="020B0604030504040204" pitchFamily="34" charset="0"/>
                <a:cs typeface="Verdana" panose="020B0604030504040204" pitchFamily="34" charset="0"/>
              </a:rPr>
              <a:t>transformation</a:t>
            </a:r>
            <a:r>
              <a:rPr lang="es-ES_tradnl" sz="1000" b="1" dirty="0" smtClean="0">
                <a:solidFill>
                  <a:srgbClr val="006D9B"/>
                </a:solidFill>
                <a:latin typeface="+mj-lt"/>
                <a:ea typeface="Verdana" panose="020B0604030504040204" pitchFamily="34" charset="0"/>
                <a:cs typeface="Verdana" panose="020B0604030504040204" pitchFamily="34" charset="0"/>
              </a:rPr>
              <a:t> </a:t>
            </a:r>
            <a:r>
              <a:rPr lang="es-ES_tradnl" sz="1000" b="1" dirty="0" err="1" smtClean="0">
                <a:solidFill>
                  <a:srgbClr val="006D9B"/>
                </a:solidFill>
                <a:latin typeface="+mj-lt"/>
                <a:ea typeface="Verdana" panose="020B0604030504040204" pitchFamily="34" charset="0"/>
                <a:cs typeface="Verdana" panose="020B0604030504040204" pitchFamily="34" charset="0"/>
              </a:rPr>
              <a:t>revenues</a:t>
            </a:r>
            <a:r>
              <a:rPr lang="es-ES_tradnl" sz="1000" b="1" dirty="0" smtClean="0">
                <a:solidFill>
                  <a:srgbClr val="006D9B"/>
                </a:solidFill>
                <a:latin typeface="+mj-lt"/>
                <a:ea typeface="Verdana" panose="020B0604030504040204" pitchFamily="34" charset="0"/>
                <a:cs typeface="Verdana" panose="020B0604030504040204" pitchFamily="34" charset="0"/>
              </a:rPr>
              <a:t> of </a:t>
            </a:r>
            <a:r>
              <a:rPr lang="es-ES_tradnl" sz="1000" b="1" dirty="0" err="1" smtClean="0">
                <a:solidFill>
                  <a:srgbClr val="006D9B"/>
                </a:solidFill>
                <a:latin typeface="+mj-lt"/>
                <a:ea typeface="Verdana" panose="020B0604030504040204" pitchFamily="34" charset="0"/>
                <a:cs typeface="Verdana" panose="020B0604030504040204" pitchFamily="34" charset="0"/>
              </a:rPr>
              <a:t>the</a:t>
            </a:r>
            <a:r>
              <a:rPr lang="es-ES_tradnl" sz="1000" b="1" dirty="0" smtClean="0">
                <a:solidFill>
                  <a:srgbClr val="006D9B"/>
                </a:solidFill>
                <a:latin typeface="+mj-lt"/>
                <a:ea typeface="Verdana" panose="020B0604030504040204" pitchFamily="34" charset="0"/>
                <a:cs typeface="Verdana" panose="020B0604030504040204" pitchFamily="34" charset="0"/>
              </a:rPr>
              <a:t> total</a:t>
            </a:r>
            <a:endParaRPr lang="es-ES" sz="1000" b="1" dirty="0">
              <a:solidFill>
                <a:srgbClr val="006D9B"/>
              </a:solidFill>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27319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Chart 18"/>
          <p:cNvGraphicFramePr>
            <a:graphicFrameLocks/>
          </p:cNvGraphicFramePr>
          <p:nvPr>
            <p:extLst>
              <p:ext uri="{D42A27DB-BD31-4B8C-83A1-F6EECF244321}">
                <p14:modId xmlns:p14="http://schemas.microsoft.com/office/powerpoint/2010/main" val="1476001238"/>
              </p:ext>
            </p:extLst>
          </p:nvPr>
        </p:nvGraphicFramePr>
        <p:xfrm>
          <a:off x="5871878" y="875542"/>
          <a:ext cx="2571298" cy="234854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9" name="Chart 18"/>
          <p:cNvGraphicFramePr>
            <a:graphicFrameLocks/>
          </p:cNvGraphicFramePr>
          <p:nvPr>
            <p:extLst>
              <p:ext uri="{D42A27DB-BD31-4B8C-83A1-F6EECF244321}">
                <p14:modId xmlns:p14="http://schemas.microsoft.com/office/powerpoint/2010/main" val="3782617898"/>
              </p:ext>
            </p:extLst>
          </p:nvPr>
        </p:nvGraphicFramePr>
        <p:xfrm>
          <a:off x="975344" y="673090"/>
          <a:ext cx="2689309" cy="263777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2" name="16 Gráfico"/>
          <p:cNvGraphicFramePr>
            <a:graphicFrameLocks/>
          </p:cNvGraphicFramePr>
          <p:nvPr>
            <p:extLst>
              <p:ext uri="{D42A27DB-BD31-4B8C-83A1-F6EECF244321}">
                <p14:modId xmlns:p14="http://schemas.microsoft.com/office/powerpoint/2010/main" val="3284869791"/>
              </p:ext>
            </p:extLst>
          </p:nvPr>
        </p:nvGraphicFramePr>
        <p:xfrm>
          <a:off x="1287422" y="3789040"/>
          <a:ext cx="6478908" cy="2486702"/>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 Placeholder 1"/>
          <p:cNvSpPr>
            <a:spLocks noGrp="1"/>
          </p:cNvSpPr>
          <p:nvPr>
            <p:ph type="body" sz="quarter" idx="10"/>
          </p:nvPr>
        </p:nvSpPr>
        <p:spPr>
          <a:xfrm>
            <a:off x="386856" y="185894"/>
            <a:ext cx="7704856" cy="354387"/>
          </a:xfrm>
        </p:spPr>
        <p:txBody>
          <a:bodyPr/>
          <a:lstStyle/>
          <a:p>
            <a:r>
              <a:rPr lang="en-GB" sz="1800" dirty="0" smtClean="0"/>
              <a:t>Santillana</a:t>
            </a:r>
            <a:endParaRPr lang="en-GB" sz="1800" dirty="0"/>
          </a:p>
        </p:txBody>
      </p:sp>
      <p:sp>
        <p:nvSpPr>
          <p:cNvPr id="47" name="Rectangle 50"/>
          <p:cNvSpPr/>
          <p:nvPr/>
        </p:nvSpPr>
        <p:spPr bwMode="auto">
          <a:xfrm>
            <a:off x="6316287" y="1059082"/>
            <a:ext cx="1682481" cy="221017"/>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EBITDA</a:t>
            </a:r>
          </a:p>
        </p:txBody>
      </p:sp>
      <p:sp>
        <p:nvSpPr>
          <p:cNvPr id="48" name="Rectangle 51"/>
          <p:cNvSpPr/>
          <p:nvPr/>
        </p:nvSpPr>
        <p:spPr bwMode="auto">
          <a:xfrm>
            <a:off x="1477258" y="1059082"/>
            <a:ext cx="1584176" cy="221017"/>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Revenues</a:t>
            </a:r>
          </a:p>
        </p:txBody>
      </p:sp>
      <p:sp>
        <p:nvSpPr>
          <p:cNvPr id="51" name="Rectangle 39"/>
          <p:cNvSpPr/>
          <p:nvPr/>
        </p:nvSpPr>
        <p:spPr bwMode="auto">
          <a:xfrm>
            <a:off x="1717916" y="1663017"/>
            <a:ext cx="523438" cy="241959"/>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-5%</a:t>
            </a:r>
            <a:endParaRPr lang="en-US" sz="1200" b="1" dirty="0">
              <a:solidFill>
                <a:srgbClr val="006D9F"/>
              </a:solidFill>
              <a:latin typeface="+mj-lt"/>
              <a:cs typeface="Calibri" pitchFamily="34" charset="0"/>
            </a:endParaRPr>
          </a:p>
        </p:txBody>
      </p:sp>
      <p:sp>
        <p:nvSpPr>
          <p:cNvPr id="64" name="Rectangle 39"/>
          <p:cNvSpPr/>
          <p:nvPr/>
        </p:nvSpPr>
        <p:spPr bwMode="auto">
          <a:xfrm>
            <a:off x="6618502" y="1733745"/>
            <a:ext cx="523438" cy="241959"/>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-8.7%</a:t>
            </a:r>
            <a:endParaRPr lang="en-US" sz="1200" b="1" dirty="0">
              <a:solidFill>
                <a:srgbClr val="006D9F"/>
              </a:solidFill>
              <a:latin typeface="+mj-lt"/>
              <a:cs typeface="Calibri" pitchFamily="34" charset="0"/>
            </a:endParaRPr>
          </a:p>
        </p:txBody>
      </p:sp>
      <p:grpSp>
        <p:nvGrpSpPr>
          <p:cNvPr id="65" name="64 Grupo"/>
          <p:cNvGrpSpPr/>
          <p:nvPr/>
        </p:nvGrpSpPr>
        <p:grpSpPr>
          <a:xfrm>
            <a:off x="1489562" y="1515884"/>
            <a:ext cx="1593969" cy="268113"/>
            <a:chOff x="2617992" y="4149080"/>
            <a:chExt cx="1593969" cy="324416"/>
          </a:xfrm>
        </p:grpSpPr>
        <p:cxnSp>
          <p:nvCxnSpPr>
            <p:cNvPr id="66" name="65 Conector recto"/>
            <p:cNvCxnSpPr/>
            <p:nvPr/>
          </p:nvCxnSpPr>
          <p:spPr bwMode="auto">
            <a:xfrm flipH="1">
              <a:off x="2617992" y="4149080"/>
              <a:ext cx="801880" cy="0"/>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67" name="66 Conector recto"/>
            <p:cNvCxnSpPr/>
            <p:nvPr/>
          </p:nvCxnSpPr>
          <p:spPr bwMode="auto">
            <a:xfrm flipH="1">
              <a:off x="3962549" y="4149080"/>
              <a:ext cx="227315" cy="0"/>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68" name="67 Conector recto"/>
            <p:cNvCxnSpPr/>
            <p:nvPr/>
          </p:nvCxnSpPr>
          <p:spPr bwMode="auto">
            <a:xfrm flipV="1">
              <a:off x="4211961" y="4186846"/>
              <a:ext cx="0" cy="188412"/>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69" name="68 Conector recto"/>
            <p:cNvCxnSpPr/>
            <p:nvPr/>
          </p:nvCxnSpPr>
          <p:spPr bwMode="auto">
            <a:xfrm flipH="1" flipV="1">
              <a:off x="2626668" y="4223229"/>
              <a:ext cx="1" cy="250267"/>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grpSp>
      <p:grpSp>
        <p:nvGrpSpPr>
          <p:cNvPr id="70" name="69 Grupo"/>
          <p:cNvGrpSpPr/>
          <p:nvPr/>
        </p:nvGrpSpPr>
        <p:grpSpPr>
          <a:xfrm>
            <a:off x="6340060" y="1568182"/>
            <a:ext cx="1571872" cy="268113"/>
            <a:chOff x="2617992" y="4149080"/>
            <a:chExt cx="1571872" cy="324416"/>
          </a:xfrm>
        </p:grpSpPr>
        <p:cxnSp>
          <p:nvCxnSpPr>
            <p:cNvPr id="71" name="70 Conector recto"/>
            <p:cNvCxnSpPr/>
            <p:nvPr/>
          </p:nvCxnSpPr>
          <p:spPr bwMode="auto">
            <a:xfrm flipH="1">
              <a:off x="2617992" y="4149080"/>
              <a:ext cx="801880" cy="0"/>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72" name="71 Conector recto"/>
            <p:cNvCxnSpPr/>
            <p:nvPr/>
          </p:nvCxnSpPr>
          <p:spPr bwMode="auto">
            <a:xfrm flipH="1">
              <a:off x="3962549" y="4149080"/>
              <a:ext cx="227315" cy="0"/>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73" name="72 Conector recto"/>
            <p:cNvCxnSpPr/>
            <p:nvPr/>
          </p:nvCxnSpPr>
          <p:spPr bwMode="auto">
            <a:xfrm flipV="1">
              <a:off x="4189863" y="4163843"/>
              <a:ext cx="1" cy="148135"/>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74" name="73 Conector recto"/>
            <p:cNvCxnSpPr/>
            <p:nvPr/>
          </p:nvCxnSpPr>
          <p:spPr bwMode="auto">
            <a:xfrm flipH="1" flipV="1">
              <a:off x="2626668" y="4223229"/>
              <a:ext cx="1" cy="250267"/>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grpSp>
      <p:sp>
        <p:nvSpPr>
          <p:cNvPr id="33" name="Rectangle 11"/>
          <p:cNvSpPr>
            <a:spLocks noChangeArrowheads="1"/>
          </p:cNvSpPr>
          <p:nvPr/>
        </p:nvSpPr>
        <p:spPr bwMode="auto">
          <a:xfrm>
            <a:off x="392952" y="3310862"/>
            <a:ext cx="4458442" cy="252236"/>
          </a:xfrm>
          <a:prstGeom prst="rect">
            <a:avLst/>
          </a:prstGeom>
          <a:noFill/>
          <a:ln>
            <a:noFill/>
          </a:ln>
          <a:effectLst/>
          <a:extLst/>
        </p:spPr>
        <p:txBody>
          <a:bodyPr wrap="square" anchor="ctr"/>
          <a:lstStyle/>
          <a:p>
            <a:endParaRPr lang="en-GB" sz="1000" b="1" dirty="0">
              <a:solidFill>
                <a:srgbClr val="006D9B"/>
              </a:solidFill>
              <a:cs typeface="Arial" pitchFamily="34" charset="0"/>
            </a:endParaRPr>
          </a:p>
        </p:txBody>
      </p:sp>
      <p:sp>
        <p:nvSpPr>
          <p:cNvPr id="78" name="77 Rectángulo"/>
          <p:cNvSpPr/>
          <p:nvPr/>
        </p:nvSpPr>
        <p:spPr bwMode="auto">
          <a:xfrm>
            <a:off x="179512" y="6481018"/>
            <a:ext cx="8142284" cy="260350"/>
          </a:xfrm>
          <a:prstGeom prst="rect">
            <a:avLst/>
          </a:prstGeom>
          <a:noFill/>
          <a:ln w="9525" cap="flat" cmpd="sng" algn="ctr">
            <a:noFill/>
            <a:prstDash val="solid"/>
            <a:round/>
            <a:headEnd type="none" w="med" len="med"/>
            <a:tailEnd type="none" w="med" len="med"/>
          </a:ln>
          <a:effectLst/>
        </p:spPr>
        <p:txBody>
          <a:bodyPr/>
          <a:lstStyle/>
          <a:p>
            <a:pPr>
              <a:spcBef>
                <a:spcPts val="0"/>
              </a:spcBef>
              <a:defRPr/>
            </a:pPr>
            <a:r>
              <a:rPr lang="en-US" sz="800" dirty="0" smtClean="0">
                <a:solidFill>
                  <a:schemeClr val="bg2">
                    <a:lumMod val="75000"/>
                  </a:schemeClr>
                </a:solidFill>
                <a:latin typeface="+mj-lt"/>
                <a:cs typeface="Calibri" pitchFamily="34" charset="0"/>
              </a:rPr>
              <a:t>* All </a:t>
            </a:r>
            <a:r>
              <a:rPr lang="en-US" sz="800" dirty="0">
                <a:solidFill>
                  <a:schemeClr val="bg2">
                    <a:lumMod val="75000"/>
                  </a:schemeClr>
                </a:solidFill>
                <a:latin typeface="+mj-lt"/>
                <a:cs typeface="Calibri" pitchFamily="34" charset="0"/>
              </a:rPr>
              <a:t>Group and business unit figures are </a:t>
            </a:r>
            <a:r>
              <a:rPr lang="en-US" sz="800" dirty="0" smtClean="0">
                <a:solidFill>
                  <a:schemeClr val="bg2">
                    <a:lumMod val="75000"/>
                  </a:schemeClr>
                </a:solidFill>
                <a:latin typeface="+mj-lt"/>
                <a:cs typeface="Calibri" pitchFamily="34" charset="0"/>
              </a:rPr>
              <a:t>Adjusted </a:t>
            </a:r>
            <a:r>
              <a:rPr lang="en-US" sz="800" dirty="0">
                <a:solidFill>
                  <a:schemeClr val="bg2">
                    <a:lumMod val="75000"/>
                  </a:schemeClr>
                </a:solidFill>
                <a:latin typeface="+mj-lt"/>
                <a:cs typeface="Calibri" pitchFamily="34" charset="0"/>
              </a:rPr>
              <a:t>(exclude </a:t>
            </a:r>
            <a:r>
              <a:rPr lang="en-US" sz="800" dirty="0" smtClean="0">
                <a:solidFill>
                  <a:schemeClr val="bg2">
                    <a:lumMod val="75000"/>
                  </a:schemeClr>
                </a:solidFill>
                <a:latin typeface="+mj-lt"/>
                <a:cs typeface="Calibri" pitchFamily="34" charset="0"/>
              </a:rPr>
              <a:t>non-recurring items, detailed in the press release)</a:t>
            </a:r>
          </a:p>
        </p:txBody>
      </p:sp>
      <p:cxnSp>
        <p:nvCxnSpPr>
          <p:cNvPr id="79" name="78 Conector recto"/>
          <p:cNvCxnSpPr/>
          <p:nvPr/>
        </p:nvCxnSpPr>
        <p:spPr bwMode="auto">
          <a:xfrm>
            <a:off x="323528" y="799208"/>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cxnSp>
        <p:nvCxnSpPr>
          <p:cNvPr id="81" name="80 Conector recto"/>
          <p:cNvCxnSpPr/>
          <p:nvPr/>
        </p:nvCxnSpPr>
        <p:spPr bwMode="auto">
          <a:xfrm>
            <a:off x="323528" y="3635106"/>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graphicFrame>
        <p:nvGraphicFramePr>
          <p:cNvPr id="82" name="81 Tabla"/>
          <p:cNvGraphicFramePr>
            <a:graphicFrameLocks noGrp="1"/>
          </p:cNvGraphicFramePr>
          <p:nvPr>
            <p:extLst>
              <p:ext uri="{D42A27DB-BD31-4B8C-83A1-F6EECF244321}">
                <p14:modId xmlns:p14="http://schemas.microsoft.com/office/powerpoint/2010/main" val="755906333"/>
              </p:ext>
            </p:extLst>
          </p:nvPr>
        </p:nvGraphicFramePr>
        <p:xfrm>
          <a:off x="366294" y="3382870"/>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dirty="0" smtClean="0">
                          <a:solidFill>
                            <a:srgbClr val="006D9B"/>
                          </a:solidFill>
                          <a:cs typeface="Arial" pitchFamily="34" charset="0"/>
                        </a:rPr>
                        <a:t>Revenue performance by Business line at constant currency (</a:t>
                      </a:r>
                      <a:r>
                        <a:rPr lang="en-GB" sz="1200" b="1" dirty="0" err="1" smtClean="0">
                          <a:solidFill>
                            <a:srgbClr val="006D9B"/>
                          </a:solidFill>
                          <a:cs typeface="Arial" pitchFamily="34" charset="0"/>
                        </a:rPr>
                        <a:t>mn</a:t>
                      </a:r>
                      <a:r>
                        <a:rPr lang="en-GB" sz="1200" b="1" dirty="0" smtClean="0">
                          <a:solidFill>
                            <a:srgbClr val="006D9B"/>
                          </a:solidFill>
                          <a:cs typeface="Arial" pitchFamily="34" charset="0"/>
                        </a:rPr>
                        <a:t>€) </a:t>
                      </a:r>
                      <a:endParaRPr lang="en-GB" sz="1200" b="1" dirty="0">
                        <a:solidFill>
                          <a:srgbClr val="006D9B"/>
                        </a:solidFill>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3" name="Rectangle 39"/>
          <p:cNvSpPr/>
          <p:nvPr/>
        </p:nvSpPr>
        <p:spPr bwMode="auto">
          <a:xfrm>
            <a:off x="7025783" y="1367841"/>
            <a:ext cx="740547" cy="354253"/>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 +28.6%</a:t>
            </a:r>
            <a:endParaRPr lang="en-US" sz="1200" b="1" dirty="0">
              <a:solidFill>
                <a:srgbClr val="006D9F"/>
              </a:solidFill>
              <a:latin typeface="+mj-lt"/>
              <a:cs typeface="Calibri" pitchFamily="34" charset="0"/>
            </a:endParaRPr>
          </a:p>
        </p:txBody>
      </p:sp>
      <p:sp>
        <p:nvSpPr>
          <p:cNvPr id="84" name="Rectangle 39"/>
          <p:cNvSpPr/>
          <p:nvPr/>
        </p:nvSpPr>
        <p:spPr bwMode="auto">
          <a:xfrm>
            <a:off x="2279135" y="1375156"/>
            <a:ext cx="554984" cy="254033"/>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a:solidFill>
                  <a:srgbClr val="006D9F"/>
                </a:solidFill>
                <a:latin typeface="+mj-lt"/>
                <a:cs typeface="Calibri" pitchFamily="34" charset="0"/>
              </a:rPr>
              <a:t> </a:t>
            </a:r>
            <a:r>
              <a:rPr lang="en-US" sz="1200" b="1" dirty="0" smtClean="0">
                <a:solidFill>
                  <a:srgbClr val="006D9F"/>
                </a:solidFill>
                <a:latin typeface="+mj-lt"/>
                <a:cs typeface="Calibri" pitchFamily="34" charset="0"/>
              </a:rPr>
              <a:t>+19%</a:t>
            </a:r>
            <a:endParaRPr lang="en-US" sz="1200" b="1" dirty="0">
              <a:solidFill>
                <a:srgbClr val="006D9F"/>
              </a:solidFill>
              <a:latin typeface="+mj-lt"/>
              <a:cs typeface="Calibri" pitchFamily="34" charset="0"/>
            </a:endParaRPr>
          </a:p>
        </p:txBody>
      </p:sp>
      <p:sp>
        <p:nvSpPr>
          <p:cNvPr id="91" name="Rectangle 39"/>
          <p:cNvSpPr/>
          <p:nvPr/>
        </p:nvSpPr>
        <p:spPr bwMode="auto">
          <a:xfrm>
            <a:off x="6372158" y="3909108"/>
            <a:ext cx="416312" cy="225201"/>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a:solidFill>
                  <a:srgbClr val="006D9F"/>
                </a:solidFill>
                <a:latin typeface="+mj-lt"/>
                <a:cs typeface="Calibri" pitchFamily="34" charset="0"/>
              </a:rPr>
              <a:t> </a:t>
            </a:r>
            <a:r>
              <a:rPr lang="en-US" sz="1200" b="1" dirty="0" smtClean="0">
                <a:solidFill>
                  <a:srgbClr val="006D9F"/>
                </a:solidFill>
                <a:latin typeface="+mj-lt"/>
                <a:cs typeface="Calibri" pitchFamily="34" charset="0"/>
              </a:rPr>
              <a:t>+19%</a:t>
            </a:r>
            <a:endParaRPr lang="en-US" sz="1200" b="1" dirty="0">
              <a:solidFill>
                <a:srgbClr val="006D9F"/>
              </a:solidFill>
              <a:latin typeface="+mj-lt"/>
              <a:cs typeface="Calibri" pitchFamily="34" charset="0"/>
            </a:endParaRPr>
          </a:p>
        </p:txBody>
      </p:sp>
      <p:sp>
        <p:nvSpPr>
          <p:cNvPr id="93" name="Rectangle 39"/>
          <p:cNvSpPr/>
          <p:nvPr/>
        </p:nvSpPr>
        <p:spPr bwMode="auto">
          <a:xfrm>
            <a:off x="2191154" y="4246699"/>
            <a:ext cx="443229" cy="260029"/>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a:solidFill>
                  <a:srgbClr val="006D9F"/>
                </a:solidFill>
                <a:latin typeface="+mj-lt"/>
                <a:cs typeface="Calibri" pitchFamily="34" charset="0"/>
              </a:rPr>
              <a:t> </a:t>
            </a:r>
            <a:r>
              <a:rPr lang="en-US" sz="1200" b="1" dirty="0" smtClean="0">
                <a:solidFill>
                  <a:srgbClr val="006D9F"/>
                </a:solidFill>
                <a:latin typeface="+mj-lt"/>
                <a:cs typeface="Calibri" pitchFamily="34" charset="0"/>
              </a:rPr>
              <a:t>+20%</a:t>
            </a:r>
            <a:endParaRPr lang="en-US" sz="1200" b="1" dirty="0">
              <a:solidFill>
                <a:srgbClr val="006D9F"/>
              </a:solidFill>
              <a:latin typeface="+mj-lt"/>
              <a:cs typeface="Calibri" pitchFamily="34" charset="0"/>
            </a:endParaRPr>
          </a:p>
        </p:txBody>
      </p:sp>
      <p:graphicFrame>
        <p:nvGraphicFramePr>
          <p:cNvPr id="80" name="79 Tabla"/>
          <p:cNvGraphicFramePr>
            <a:graphicFrameLocks noGrp="1"/>
          </p:cNvGraphicFramePr>
          <p:nvPr>
            <p:extLst>
              <p:ext uri="{D42A27DB-BD31-4B8C-83A1-F6EECF244321}">
                <p14:modId xmlns:p14="http://schemas.microsoft.com/office/powerpoint/2010/main" val="2557895961"/>
              </p:ext>
            </p:extLst>
          </p:nvPr>
        </p:nvGraphicFramePr>
        <p:xfrm>
          <a:off x="366294" y="519803"/>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kern="1200" baseline="0" dirty="0" smtClean="0">
                          <a:solidFill>
                            <a:srgbClr val="006D9B"/>
                          </a:solidFill>
                          <a:latin typeface="+mn-lt"/>
                          <a:ea typeface="+mn-ea"/>
                          <a:cs typeface="Arial" pitchFamily="34" charset="0"/>
                        </a:rPr>
                        <a:t>Operating performance (</a:t>
                      </a:r>
                      <a:r>
                        <a:rPr lang="en-GB" sz="1200" b="1" kern="1200" baseline="0" dirty="0" err="1" smtClean="0">
                          <a:solidFill>
                            <a:srgbClr val="006D9B"/>
                          </a:solidFill>
                          <a:latin typeface="+mn-lt"/>
                          <a:ea typeface="+mn-ea"/>
                          <a:cs typeface="Arial" pitchFamily="34" charset="0"/>
                        </a:rPr>
                        <a:t>mn</a:t>
                      </a:r>
                      <a:r>
                        <a:rPr lang="en-GB" sz="1200" b="1" kern="1200" baseline="0" dirty="0" smtClean="0">
                          <a:solidFill>
                            <a:srgbClr val="006D9B"/>
                          </a:solidFill>
                          <a:latin typeface="+mn-lt"/>
                          <a:ea typeface="+mn-ea"/>
                          <a:cs typeface="Arial" pitchFamily="34" charset="0"/>
                        </a:rPr>
                        <a:t>€)</a:t>
                      </a:r>
                      <a:endParaRPr lang="es-ES" sz="1200"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4" name="Rectangle 39"/>
          <p:cNvSpPr/>
          <p:nvPr/>
        </p:nvSpPr>
        <p:spPr bwMode="auto">
          <a:xfrm>
            <a:off x="4267489" y="5007599"/>
            <a:ext cx="537013" cy="260029"/>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a:solidFill>
                  <a:srgbClr val="006D9F"/>
                </a:solidFill>
                <a:latin typeface="+mj-lt"/>
                <a:cs typeface="Calibri" pitchFamily="34" charset="0"/>
              </a:rPr>
              <a:t> </a:t>
            </a:r>
            <a:r>
              <a:rPr lang="en-US" sz="1200" b="1" dirty="0" smtClean="0">
                <a:solidFill>
                  <a:srgbClr val="006D9F"/>
                </a:solidFill>
                <a:latin typeface="+mj-lt"/>
                <a:cs typeface="Calibri" pitchFamily="34" charset="0"/>
              </a:rPr>
              <a:t>+15%</a:t>
            </a:r>
            <a:endParaRPr lang="en-US" sz="1200" b="1" dirty="0">
              <a:solidFill>
                <a:srgbClr val="006D9F"/>
              </a:solidFill>
              <a:latin typeface="+mj-lt"/>
              <a:cs typeface="Calibri" pitchFamily="34" charset="0"/>
            </a:endParaRPr>
          </a:p>
        </p:txBody>
      </p:sp>
      <p:sp>
        <p:nvSpPr>
          <p:cNvPr id="31" name="Rectangle 50"/>
          <p:cNvSpPr/>
          <p:nvPr/>
        </p:nvSpPr>
        <p:spPr bwMode="auto">
          <a:xfrm>
            <a:off x="2734134" y="6047344"/>
            <a:ext cx="387767" cy="221017"/>
          </a:xfrm>
          <a:prstGeom prst="rect">
            <a:avLst/>
          </a:prstGeom>
          <a:noFill/>
          <a:ln w="6350" cap="flat" cmpd="sng" algn="ctr">
            <a:noFill/>
            <a:prstDash val="solid"/>
            <a:round/>
            <a:headEnd type="none" w="med" len="med"/>
            <a:tailEnd type="none" w="med" len="med"/>
          </a:ln>
          <a:effectLst/>
        </p:spPr>
        <p:txBody>
          <a:bodyPr lIns="0" rIns="0" anchor="ctr"/>
          <a:lstStyle/>
          <a:p>
            <a:pPr algn="ctr">
              <a:spcBef>
                <a:spcPct val="20000"/>
              </a:spcBef>
            </a:pPr>
            <a:r>
              <a:rPr lang="en-US" sz="1000" b="1" dirty="0" smtClean="0">
                <a:solidFill>
                  <a:schemeClr val="bg1">
                    <a:lumMod val="50000"/>
                  </a:schemeClr>
                </a:solidFill>
                <a:latin typeface="+mj-lt"/>
                <a:cs typeface="Calibri" pitchFamily="34" charset="0"/>
              </a:rPr>
              <a:t>*</a:t>
            </a:r>
            <a:endParaRPr lang="en-US" sz="1000" b="1" dirty="0">
              <a:solidFill>
                <a:schemeClr val="bg1">
                  <a:lumMod val="50000"/>
                </a:schemeClr>
              </a:solidFill>
              <a:latin typeface="+mj-lt"/>
              <a:cs typeface="Calibri" pitchFamily="34" charset="0"/>
            </a:endParaRPr>
          </a:p>
        </p:txBody>
      </p:sp>
      <p:sp>
        <p:nvSpPr>
          <p:cNvPr id="36" name="35 CuadroTexto"/>
          <p:cNvSpPr txBox="1"/>
          <p:nvPr/>
        </p:nvSpPr>
        <p:spPr>
          <a:xfrm>
            <a:off x="196879" y="6334191"/>
            <a:ext cx="2855449" cy="215440"/>
          </a:xfrm>
          <a:prstGeom prst="rect">
            <a:avLst/>
          </a:prstGeom>
          <a:noFill/>
          <a:ln w="9525" cap="flat" cmpd="sng" algn="ctr">
            <a:noFill/>
            <a:prstDash val="solid"/>
            <a:round/>
            <a:headEnd type="none" w="med" len="med"/>
            <a:tailEnd type="none" w="med" len="med"/>
          </a:ln>
          <a:effectLst/>
        </p:spPr>
        <p:txBody>
          <a:bodyPr/>
          <a:lstStyle>
            <a:defPPr>
              <a:defRPr lang="en-US"/>
            </a:defPPr>
            <a:lvl1pPr>
              <a:spcBef>
                <a:spcPts val="0"/>
              </a:spcBef>
              <a:defRPr sz="800">
                <a:solidFill>
                  <a:schemeClr val="bg2">
                    <a:lumMod val="75000"/>
                  </a:schemeClr>
                </a:solidFill>
                <a:latin typeface="+mj-lt"/>
                <a:cs typeface="Calibri" pitchFamily="34" charset="0"/>
              </a:defRPr>
            </a:lvl1pPr>
          </a:lstStyle>
          <a:p>
            <a:r>
              <a:rPr lang="es-ES" dirty="0"/>
              <a:t>* </a:t>
            </a:r>
            <a:r>
              <a:rPr lang="es-ES" dirty="0" err="1"/>
              <a:t>Traditional</a:t>
            </a:r>
            <a:r>
              <a:rPr lang="es-ES" dirty="0"/>
              <a:t> </a:t>
            </a:r>
            <a:r>
              <a:rPr lang="es-ES" dirty="0" err="1"/>
              <a:t>includes</a:t>
            </a:r>
            <a:r>
              <a:rPr lang="es-ES" dirty="0"/>
              <a:t> </a:t>
            </a:r>
            <a:r>
              <a:rPr lang="es-ES" dirty="0" err="1"/>
              <a:t>Private</a:t>
            </a:r>
            <a:r>
              <a:rPr lang="es-ES" dirty="0"/>
              <a:t> and </a:t>
            </a:r>
            <a:r>
              <a:rPr lang="es-ES" dirty="0" err="1" smtClean="0"/>
              <a:t>Institutional</a:t>
            </a:r>
            <a:r>
              <a:rPr lang="es-ES" dirty="0" smtClean="0"/>
              <a:t> </a:t>
            </a:r>
            <a:endParaRPr lang="es-ES" dirty="0"/>
          </a:p>
        </p:txBody>
      </p:sp>
    </p:spTree>
    <p:extLst>
      <p:ext uri="{BB962C8B-B14F-4D97-AF65-F5344CB8AC3E}">
        <p14:creationId xmlns:p14="http://schemas.microsoft.com/office/powerpoint/2010/main" val="3162786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20 Gráfico"/>
          <p:cNvGraphicFramePr>
            <a:graphicFrameLocks/>
          </p:cNvGraphicFramePr>
          <p:nvPr>
            <p:extLst>
              <p:ext uri="{D42A27DB-BD31-4B8C-83A1-F6EECF244321}">
                <p14:modId xmlns:p14="http://schemas.microsoft.com/office/powerpoint/2010/main" val="3351999173"/>
              </p:ext>
            </p:extLst>
          </p:nvPr>
        </p:nvGraphicFramePr>
        <p:xfrm>
          <a:off x="2148093" y="4735494"/>
          <a:ext cx="4460627" cy="178545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13 Tabla"/>
          <p:cNvGraphicFramePr>
            <a:graphicFrameLocks noGrp="1"/>
          </p:cNvGraphicFramePr>
          <p:nvPr>
            <p:extLst>
              <p:ext uri="{D42A27DB-BD31-4B8C-83A1-F6EECF244321}">
                <p14:modId xmlns:p14="http://schemas.microsoft.com/office/powerpoint/2010/main" val="2506563387"/>
              </p:ext>
            </p:extLst>
          </p:nvPr>
        </p:nvGraphicFramePr>
        <p:xfrm>
          <a:off x="366294" y="4005064"/>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dirty="0" smtClean="0">
                          <a:solidFill>
                            <a:srgbClr val="006D9B"/>
                          </a:solidFill>
                          <a:cs typeface="Arial" pitchFamily="34" charset="0"/>
                        </a:rPr>
                        <a:t>Digital</a:t>
                      </a:r>
                      <a:r>
                        <a:rPr lang="en-GB" sz="1200" b="1" baseline="0" dirty="0" smtClean="0">
                          <a:solidFill>
                            <a:srgbClr val="006D9B"/>
                          </a:solidFill>
                          <a:cs typeface="Arial" pitchFamily="34" charset="0"/>
                        </a:rPr>
                        <a:t> Learning systems: </a:t>
                      </a:r>
                      <a:r>
                        <a:rPr lang="en-GB" sz="1200" b="1" dirty="0" smtClean="0">
                          <a:solidFill>
                            <a:srgbClr val="006D9B"/>
                          </a:solidFill>
                          <a:cs typeface="Arial" pitchFamily="34" charset="0"/>
                        </a:rPr>
                        <a:t>UNO &amp;</a:t>
                      </a:r>
                      <a:r>
                        <a:rPr lang="en-GB" sz="1200" b="1" baseline="0" dirty="0" smtClean="0">
                          <a:solidFill>
                            <a:srgbClr val="006D9B"/>
                          </a:solidFill>
                          <a:cs typeface="Arial" pitchFamily="34" charset="0"/>
                        </a:rPr>
                        <a:t> </a:t>
                      </a:r>
                      <a:r>
                        <a:rPr lang="en-GB" sz="1200" b="1" dirty="0" smtClean="0">
                          <a:solidFill>
                            <a:srgbClr val="006D9B"/>
                          </a:solidFill>
                          <a:cs typeface="Arial" pitchFamily="34" charset="0"/>
                        </a:rPr>
                        <a:t>COMPARTIR</a:t>
                      </a:r>
                      <a:endParaRPr lang="en-GB" sz="1200" b="1" dirty="0">
                        <a:solidFill>
                          <a:srgbClr val="006D9B"/>
                        </a:solidFill>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Text Placeholder 1"/>
          <p:cNvSpPr>
            <a:spLocks noGrp="1"/>
          </p:cNvSpPr>
          <p:nvPr>
            <p:ph type="body" sz="quarter" idx="10"/>
          </p:nvPr>
        </p:nvSpPr>
        <p:spPr>
          <a:xfrm>
            <a:off x="386856" y="185894"/>
            <a:ext cx="7704856" cy="354387"/>
          </a:xfrm>
        </p:spPr>
        <p:txBody>
          <a:bodyPr/>
          <a:lstStyle/>
          <a:p>
            <a:r>
              <a:rPr lang="en-GB" sz="1800" dirty="0" err="1" smtClean="0"/>
              <a:t>Santillana</a:t>
            </a:r>
            <a:endParaRPr lang="en-GB" sz="1800" dirty="0"/>
          </a:p>
        </p:txBody>
      </p:sp>
      <p:sp>
        <p:nvSpPr>
          <p:cNvPr id="10" name="9 Rectángulo"/>
          <p:cNvSpPr/>
          <p:nvPr/>
        </p:nvSpPr>
        <p:spPr bwMode="auto">
          <a:xfrm>
            <a:off x="179512" y="6525344"/>
            <a:ext cx="8142284" cy="260350"/>
          </a:xfrm>
          <a:prstGeom prst="rect">
            <a:avLst/>
          </a:prstGeom>
          <a:noFill/>
          <a:ln w="9525" cap="flat" cmpd="sng" algn="ctr">
            <a:noFill/>
            <a:prstDash val="solid"/>
            <a:round/>
            <a:headEnd type="none" w="med" len="med"/>
            <a:tailEnd type="none" w="med" len="med"/>
          </a:ln>
          <a:effectLst/>
        </p:spPr>
        <p:txBody>
          <a:bodyPr/>
          <a:lstStyle/>
          <a:p>
            <a:pPr>
              <a:spcBef>
                <a:spcPts val="0"/>
              </a:spcBef>
              <a:defRPr/>
            </a:pPr>
            <a:r>
              <a:rPr lang="en-US" sz="800" dirty="0" smtClean="0">
                <a:solidFill>
                  <a:schemeClr val="bg2">
                    <a:lumMod val="75000"/>
                  </a:schemeClr>
                </a:solidFill>
                <a:latin typeface="+mj-lt"/>
                <a:cs typeface="Calibri" pitchFamily="34" charset="0"/>
              </a:rPr>
              <a:t>* All </a:t>
            </a:r>
            <a:r>
              <a:rPr lang="en-US" sz="800" dirty="0">
                <a:solidFill>
                  <a:schemeClr val="bg2">
                    <a:lumMod val="75000"/>
                  </a:schemeClr>
                </a:solidFill>
                <a:latin typeface="+mj-lt"/>
                <a:cs typeface="Calibri" pitchFamily="34" charset="0"/>
              </a:rPr>
              <a:t>Group and business unit figures are </a:t>
            </a:r>
            <a:r>
              <a:rPr lang="en-US" sz="800" dirty="0" smtClean="0">
                <a:solidFill>
                  <a:schemeClr val="bg2">
                    <a:lumMod val="75000"/>
                  </a:schemeClr>
                </a:solidFill>
                <a:latin typeface="+mj-lt"/>
                <a:cs typeface="Calibri" pitchFamily="34" charset="0"/>
              </a:rPr>
              <a:t>Adjusted </a:t>
            </a:r>
            <a:r>
              <a:rPr lang="en-US" sz="800" dirty="0">
                <a:solidFill>
                  <a:schemeClr val="bg2">
                    <a:lumMod val="75000"/>
                  </a:schemeClr>
                </a:solidFill>
                <a:latin typeface="+mj-lt"/>
                <a:cs typeface="Calibri" pitchFamily="34" charset="0"/>
              </a:rPr>
              <a:t>(exclude </a:t>
            </a:r>
            <a:r>
              <a:rPr lang="en-US" sz="800" dirty="0" smtClean="0">
                <a:solidFill>
                  <a:schemeClr val="bg2">
                    <a:lumMod val="75000"/>
                  </a:schemeClr>
                </a:solidFill>
                <a:latin typeface="+mj-lt"/>
                <a:cs typeface="Calibri" pitchFamily="34" charset="0"/>
              </a:rPr>
              <a:t>non-recurring items, detailed in the press release)</a:t>
            </a:r>
          </a:p>
        </p:txBody>
      </p:sp>
      <p:cxnSp>
        <p:nvCxnSpPr>
          <p:cNvPr id="11" name="10 Conector recto"/>
          <p:cNvCxnSpPr/>
          <p:nvPr/>
        </p:nvCxnSpPr>
        <p:spPr bwMode="auto">
          <a:xfrm>
            <a:off x="323528" y="4249965"/>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17" name="Rectangle 39"/>
          <p:cNvSpPr/>
          <p:nvPr/>
        </p:nvSpPr>
        <p:spPr bwMode="auto">
          <a:xfrm>
            <a:off x="2885390" y="5159754"/>
            <a:ext cx="443229" cy="260029"/>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000" b="1" dirty="0">
                <a:solidFill>
                  <a:srgbClr val="006D9F"/>
                </a:solidFill>
                <a:latin typeface="+mj-lt"/>
                <a:cs typeface="Calibri" pitchFamily="34" charset="0"/>
              </a:rPr>
              <a:t> </a:t>
            </a:r>
            <a:r>
              <a:rPr lang="en-US" sz="1000" b="1" dirty="0" smtClean="0">
                <a:solidFill>
                  <a:srgbClr val="006D9F"/>
                </a:solidFill>
                <a:latin typeface="+mj-lt"/>
                <a:cs typeface="Calibri" pitchFamily="34" charset="0"/>
              </a:rPr>
              <a:t>+11%</a:t>
            </a:r>
            <a:endParaRPr lang="en-US" sz="1000" b="1" dirty="0">
              <a:solidFill>
                <a:srgbClr val="006D9F"/>
              </a:solidFill>
              <a:latin typeface="+mj-lt"/>
              <a:cs typeface="Calibri" pitchFamily="34" charset="0"/>
            </a:endParaRPr>
          </a:p>
        </p:txBody>
      </p:sp>
      <p:sp>
        <p:nvSpPr>
          <p:cNvPr id="21" name="Rectangle 39"/>
          <p:cNvSpPr/>
          <p:nvPr/>
        </p:nvSpPr>
        <p:spPr bwMode="auto">
          <a:xfrm>
            <a:off x="4156793" y="5498209"/>
            <a:ext cx="443229" cy="260029"/>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000" b="1" dirty="0">
                <a:solidFill>
                  <a:srgbClr val="006D9F"/>
                </a:solidFill>
                <a:latin typeface="+mj-lt"/>
                <a:cs typeface="Calibri" pitchFamily="34" charset="0"/>
              </a:rPr>
              <a:t> </a:t>
            </a:r>
            <a:r>
              <a:rPr lang="en-US" sz="1000" b="1" dirty="0" smtClean="0">
                <a:solidFill>
                  <a:srgbClr val="006D9F"/>
                </a:solidFill>
                <a:latin typeface="+mj-lt"/>
                <a:cs typeface="Calibri" pitchFamily="34" charset="0"/>
              </a:rPr>
              <a:t>+2%</a:t>
            </a:r>
            <a:endParaRPr lang="en-US" sz="1000" b="1" dirty="0">
              <a:solidFill>
                <a:srgbClr val="006D9F"/>
              </a:solidFill>
              <a:latin typeface="+mj-lt"/>
              <a:cs typeface="Calibri" pitchFamily="34" charset="0"/>
            </a:endParaRPr>
          </a:p>
        </p:txBody>
      </p:sp>
      <p:sp>
        <p:nvSpPr>
          <p:cNvPr id="22" name="Rectangle 39"/>
          <p:cNvSpPr/>
          <p:nvPr/>
        </p:nvSpPr>
        <p:spPr bwMode="auto">
          <a:xfrm>
            <a:off x="5266522" y="4739887"/>
            <a:ext cx="443229" cy="260029"/>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000" b="1" dirty="0">
                <a:solidFill>
                  <a:srgbClr val="006D9F"/>
                </a:solidFill>
                <a:latin typeface="+mj-lt"/>
                <a:cs typeface="Calibri" pitchFamily="34" charset="0"/>
              </a:rPr>
              <a:t> </a:t>
            </a:r>
            <a:r>
              <a:rPr lang="en-US" sz="1000" b="1" dirty="0" smtClean="0">
                <a:solidFill>
                  <a:srgbClr val="006D9F"/>
                </a:solidFill>
                <a:latin typeface="+mj-lt"/>
                <a:cs typeface="Calibri" pitchFamily="34" charset="0"/>
              </a:rPr>
              <a:t>+8%</a:t>
            </a:r>
            <a:endParaRPr lang="en-US" sz="1000" b="1" dirty="0">
              <a:solidFill>
                <a:srgbClr val="006D9F"/>
              </a:solidFill>
              <a:latin typeface="+mj-lt"/>
              <a:cs typeface="Calibri" pitchFamily="34" charset="0"/>
            </a:endParaRPr>
          </a:p>
        </p:txBody>
      </p:sp>
      <p:cxnSp>
        <p:nvCxnSpPr>
          <p:cNvPr id="31" name="30 Conector recto"/>
          <p:cNvCxnSpPr/>
          <p:nvPr/>
        </p:nvCxnSpPr>
        <p:spPr bwMode="auto">
          <a:xfrm>
            <a:off x="323528" y="799208"/>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graphicFrame>
        <p:nvGraphicFramePr>
          <p:cNvPr id="32" name="31 Tabla"/>
          <p:cNvGraphicFramePr>
            <a:graphicFrameLocks noGrp="1"/>
          </p:cNvGraphicFramePr>
          <p:nvPr>
            <p:extLst>
              <p:ext uri="{D42A27DB-BD31-4B8C-83A1-F6EECF244321}">
                <p14:modId xmlns:p14="http://schemas.microsoft.com/office/powerpoint/2010/main" val="2638595414"/>
              </p:ext>
            </p:extLst>
          </p:nvPr>
        </p:nvGraphicFramePr>
        <p:xfrm>
          <a:off x="366294" y="519803"/>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kern="1200" baseline="0" dirty="0" smtClean="0">
                          <a:solidFill>
                            <a:srgbClr val="006D9B"/>
                          </a:solidFill>
                          <a:latin typeface="+mn-lt"/>
                          <a:ea typeface="+mn-ea"/>
                          <a:cs typeface="Arial" pitchFamily="34" charset="0"/>
                        </a:rPr>
                        <a:t>Operating performance by Geography (</a:t>
                      </a:r>
                      <a:r>
                        <a:rPr lang="en-GB" sz="1200" b="1" kern="1200" baseline="0" dirty="0" err="1" smtClean="0">
                          <a:solidFill>
                            <a:srgbClr val="006D9B"/>
                          </a:solidFill>
                          <a:latin typeface="+mn-lt"/>
                          <a:ea typeface="+mn-ea"/>
                          <a:cs typeface="Arial" pitchFamily="34" charset="0"/>
                        </a:rPr>
                        <a:t>mn</a:t>
                      </a:r>
                      <a:r>
                        <a:rPr lang="en-GB" sz="1200" b="1" kern="1200" baseline="0" dirty="0" smtClean="0">
                          <a:solidFill>
                            <a:srgbClr val="006D9B"/>
                          </a:solidFill>
                          <a:latin typeface="+mn-lt"/>
                          <a:ea typeface="+mn-ea"/>
                          <a:cs typeface="Arial" pitchFamily="34" charset="0"/>
                        </a:rPr>
                        <a:t>€)</a:t>
                      </a:r>
                      <a:endParaRPr lang="es-ES" sz="1200"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9" name="8 Rectángulo"/>
          <p:cNvSpPr/>
          <p:nvPr/>
        </p:nvSpPr>
        <p:spPr>
          <a:xfrm>
            <a:off x="2627784" y="4365104"/>
            <a:ext cx="3672408" cy="246221"/>
          </a:xfrm>
          <a:prstGeom prst="rect">
            <a:avLst/>
          </a:prstGeom>
        </p:spPr>
        <p:txBody>
          <a:bodyPr wrap="square">
            <a:spAutoFit/>
          </a:bodyPr>
          <a:lstStyle/>
          <a:p>
            <a:pPr algn="ctr"/>
            <a:r>
              <a:rPr lang="en-GB" sz="1000" b="1" dirty="0" smtClean="0">
                <a:solidFill>
                  <a:srgbClr val="006D9B"/>
                </a:solidFill>
                <a:cs typeface="Arial" pitchFamily="34" charset="0"/>
              </a:rPr>
              <a:t> </a:t>
            </a:r>
            <a:r>
              <a:rPr lang="en-GB" sz="1000" b="1" dirty="0">
                <a:solidFill>
                  <a:srgbClr val="006D9B"/>
                </a:solidFill>
                <a:cs typeface="Arial" pitchFamily="34" charset="0"/>
              </a:rPr>
              <a:t>NUMBER OF STUDENTS (Thousands) </a:t>
            </a: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1644" y="829208"/>
            <a:ext cx="5376756"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15 Rectángulo"/>
          <p:cNvSpPr/>
          <p:nvPr/>
        </p:nvSpPr>
        <p:spPr>
          <a:xfrm>
            <a:off x="1815322" y="3791475"/>
            <a:ext cx="3672408" cy="215444"/>
          </a:xfrm>
          <a:prstGeom prst="rect">
            <a:avLst/>
          </a:prstGeom>
        </p:spPr>
        <p:txBody>
          <a:bodyPr wrap="square">
            <a:spAutoFit/>
          </a:bodyPr>
          <a:lstStyle/>
          <a:p>
            <a:r>
              <a:rPr lang="en-GB" sz="800" b="1" dirty="0" smtClean="0">
                <a:solidFill>
                  <a:schemeClr val="tx1">
                    <a:lumMod val="65000"/>
                    <a:lumOff val="35000"/>
                  </a:schemeClr>
                </a:solidFill>
                <a:cs typeface="Arial" pitchFamily="34" charset="0"/>
              </a:rPr>
              <a:t>*Spain includes Corporate </a:t>
            </a:r>
            <a:r>
              <a:rPr lang="en-GB" sz="800" b="1" dirty="0" err="1" smtClean="0">
                <a:solidFill>
                  <a:schemeClr val="tx1">
                    <a:lumMod val="65000"/>
                    <a:lumOff val="35000"/>
                  </a:schemeClr>
                </a:solidFill>
                <a:cs typeface="Arial" pitchFamily="34" charset="0"/>
              </a:rPr>
              <a:t>Center</a:t>
            </a:r>
            <a:endParaRPr lang="en-GB" sz="800" b="1" dirty="0">
              <a:solidFill>
                <a:schemeClr val="tx1">
                  <a:lumMod val="65000"/>
                  <a:lumOff val="35000"/>
                </a:schemeClr>
              </a:solidFill>
              <a:cs typeface="Arial" pitchFamily="34" charset="0"/>
            </a:endParaRPr>
          </a:p>
        </p:txBody>
      </p:sp>
    </p:spTree>
    <p:extLst>
      <p:ext uri="{BB962C8B-B14F-4D97-AF65-F5344CB8AC3E}">
        <p14:creationId xmlns:p14="http://schemas.microsoft.com/office/powerpoint/2010/main" val="3372415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Chart 18"/>
          <p:cNvGraphicFramePr>
            <a:graphicFrameLocks/>
          </p:cNvGraphicFramePr>
          <p:nvPr>
            <p:extLst>
              <p:ext uri="{D42A27DB-BD31-4B8C-83A1-F6EECF244321}">
                <p14:modId xmlns:p14="http://schemas.microsoft.com/office/powerpoint/2010/main" val="2447834946"/>
              </p:ext>
            </p:extLst>
          </p:nvPr>
        </p:nvGraphicFramePr>
        <p:xfrm>
          <a:off x="6147543" y="1286689"/>
          <a:ext cx="1745481" cy="21796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1" name="Chart 18"/>
          <p:cNvGraphicFramePr>
            <a:graphicFrameLocks/>
          </p:cNvGraphicFramePr>
          <p:nvPr>
            <p:extLst>
              <p:ext uri="{D42A27DB-BD31-4B8C-83A1-F6EECF244321}">
                <p14:modId xmlns:p14="http://schemas.microsoft.com/office/powerpoint/2010/main" val="2528044193"/>
              </p:ext>
            </p:extLst>
          </p:nvPr>
        </p:nvGraphicFramePr>
        <p:xfrm>
          <a:off x="1428666" y="1479744"/>
          <a:ext cx="1854480" cy="2006530"/>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 Placeholder 1"/>
          <p:cNvSpPr>
            <a:spLocks noGrp="1"/>
          </p:cNvSpPr>
          <p:nvPr>
            <p:ph type="body" sz="quarter" idx="10"/>
          </p:nvPr>
        </p:nvSpPr>
        <p:spPr>
          <a:xfrm>
            <a:off x="352103" y="175243"/>
            <a:ext cx="7704856" cy="354387"/>
          </a:xfrm>
        </p:spPr>
        <p:txBody>
          <a:bodyPr/>
          <a:lstStyle/>
          <a:p>
            <a:r>
              <a:rPr lang="en-GB" sz="1800" dirty="0" smtClean="0"/>
              <a:t>Radio</a:t>
            </a:r>
            <a:endParaRPr lang="en-GB" sz="1800" dirty="0"/>
          </a:p>
        </p:txBody>
      </p:sp>
      <p:cxnSp>
        <p:nvCxnSpPr>
          <p:cNvPr id="54" name="53 Conector recto"/>
          <p:cNvCxnSpPr/>
          <p:nvPr/>
        </p:nvCxnSpPr>
        <p:spPr bwMode="auto">
          <a:xfrm flipH="1" flipV="1">
            <a:off x="6437989" y="1461491"/>
            <a:ext cx="434684" cy="5993"/>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sp>
        <p:nvSpPr>
          <p:cNvPr id="55" name="Rectangle 11"/>
          <p:cNvSpPr>
            <a:spLocks noChangeArrowheads="1"/>
          </p:cNvSpPr>
          <p:nvPr/>
        </p:nvSpPr>
        <p:spPr bwMode="auto">
          <a:xfrm>
            <a:off x="468313" y="847345"/>
            <a:ext cx="3864048" cy="252236"/>
          </a:xfrm>
          <a:prstGeom prst="rect">
            <a:avLst/>
          </a:prstGeom>
          <a:noFill/>
          <a:ln>
            <a:noFill/>
          </a:ln>
          <a:effectLst/>
          <a:extLst/>
        </p:spPr>
        <p:txBody>
          <a:bodyPr wrap="square" anchor="ctr"/>
          <a:lstStyle/>
          <a:p>
            <a:endParaRPr lang="en-GB" sz="1200" b="1" dirty="0">
              <a:solidFill>
                <a:srgbClr val="006D9B"/>
              </a:solidFill>
              <a:latin typeface="+mj-lt"/>
              <a:cs typeface="Arial" pitchFamily="34" charset="0"/>
            </a:endParaRPr>
          </a:p>
        </p:txBody>
      </p:sp>
      <p:sp>
        <p:nvSpPr>
          <p:cNvPr id="56" name="Rectangle 25"/>
          <p:cNvSpPr/>
          <p:nvPr/>
        </p:nvSpPr>
        <p:spPr bwMode="auto">
          <a:xfrm>
            <a:off x="6139233" y="891884"/>
            <a:ext cx="1703513" cy="267431"/>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EBITDA</a:t>
            </a:r>
          </a:p>
        </p:txBody>
      </p:sp>
      <p:sp>
        <p:nvSpPr>
          <p:cNvPr id="57" name="Rectangle 26"/>
          <p:cNvSpPr/>
          <p:nvPr/>
        </p:nvSpPr>
        <p:spPr bwMode="auto">
          <a:xfrm>
            <a:off x="1491810" y="891884"/>
            <a:ext cx="1640029" cy="267431"/>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Revenues</a:t>
            </a:r>
          </a:p>
        </p:txBody>
      </p:sp>
      <p:sp>
        <p:nvSpPr>
          <p:cNvPr id="70" name="Rectangle 11"/>
          <p:cNvSpPr>
            <a:spLocks noChangeArrowheads="1"/>
          </p:cNvSpPr>
          <p:nvPr/>
        </p:nvSpPr>
        <p:spPr bwMode="auto">
          <a:xfrm>
            <a:off x="423882" y="4922854"/>
            <a:ext cx="3864048" cy="252236"/>
          </a:xfrm>
          <a:prstGeom prst="rect">
            <a:avLst/>
          </a:prstGeom>
          <a:noFill/>
          <a:ln>
            <a:noFill/>
          </a:ln>
          <a:effectLst/>
          <a:extLst/>
        </p:spPr>
        <p:txBody>
          <a:bodyPr wrap="square" anchor="ctr"/>
          <a:lstStyle/>
          <a:p>
            <a:endParaRPr lang="en-GB" sz="1200" b="1" dirty="0">
              <a:solidFill>
                <a:srgbClr val="006D9B"/>
              </a:solidFill>
              <a:latin typeface="+mj-lt"/>
              <a:cs typeface="Arial" pitchFamily="34" charset="0"/>
            </a:endParaRPr>
          </a:p>
        </p:txBody>
      </p:sp>
      <p:sp>
        <p:nvSpPr>
          <p:cNvPr id="74" name="Rectangle 50"/>
          <p:cNvSpPr/>
          <p:nvPr/>
        </p:nvSpPr>
        <p:spPr bwMode="auto">
          <a:xfrm>
            <a:off x="6147543" y="4360227"/>
            <a:ext cx="1703513" cy="267431"/>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EBITDA</a:t>
            </a:r>
          </a:p>
        </p:txBody>
      </p:sp>
      <p:sp>
        <p:nvSpPr>
          <p:cNvPr id="75" name="Rectangle 51"/>
          <p:cNvSpPr/>
          <p:nvPr/>
        </p:nvSpPr>
        <p:spPr bwMode="auto">
          <a:xfrm>
            <a:off x="1491810" y="4405026"/>
            <a:ext cx="1728193" cy="267431"/>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Revenues</a:t>
            </a:r>
          </a:p>
        </p:txBody>
      </p:sp>
      <p:cxnSp>
        <p:nvCxnSpPr>
          <p:cNvPr id="76" name="75 Conector recto"/>
          <p:cNvCxnSpPr/>
          <p:nvPr/>
        </p:nvCxnSpPr>
        <p:spPr bwMode="auto">
          <a:xfrm flipH="1">
            <a:off x="1779843" y="1498245"/>
            <a:ext cx="707187" cy="3966"/>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77" name="76 Conector recto"/>
          <p:cNvCxnSpPr/>
          <p:nvPr/>
        </p:nvCxnSpPr>
        <p:spPr bwMode="auto">
          <a:xfrm flipV="1">
            <a:off x="1779842" y="1504662"/>
            <a:ext cx="1" cy="298669"/>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78" name="77 Conector recto"/>
          <p:cNvCxnSpPr/>
          <p:nvPr/>
        </p:nvCxnSpPr>
        <p:spPr bwMode="auto">
          <a:xfrm flipV="1">
            <a:off x="2938857" y="1522670"/>
            <a:ext cx="8531" cy="310582"/>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79" name="78 Conector recto"/>
          <p:cNvCxnSpPr>
            <a:stCxn id="64" idx="3"/>
          </p:cNvCxnSpPr>
          <p:nvPr/>
        </p:nvCxnSpPr>
        <p:spPr bwMode="auto">
          <a:xfrm flipH="1">
            <a:off x="2867478" y="1495720"/>
            <a:ext cx="71492" cy="2525"/>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80" name="79 Conector recto"/>
          <p:cNvCxnSpPr/>
          <p:nvPr/>
        </p:nvCxnSpPr>
        <p:spPr bwMode="auto">
          <a:xfrm flipV="1">
            <a:off x="6408171" y="1472960"/>
            <a:ext cx="0" cy="205001"/>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81" name="80 Conector recto"/>
          <p:cNvCxnSpPr/>
          <p:nvPr/>
        </p:nvCxnSpPr>
        <p:spPr bwMode="auto">
          <a:xfrm flipV="1">
            <a:off x="7668344" y="1508508"/>
            <a:ext cx="1" cy="434854"/>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82" name="81 Conector recto"/>
          <p:cNvCxnSpPr/>
          <p:nvPr/>
        </p:nvCxnSpPr>
        <p:spPr bwMode="auto">
          <a:xfrm flipH="1" flipV="1">
            <a:off x="7397938" y="1457410"/>
            <a:ext cx="270407" cy="10074"/>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sp>
        <p:nvSpPr>
          <p:cNvPr id="35" name="34 Rectángulo"/>
          <p:cNvSpPr/>
          <p:nvPr/>
        </p:nvSpPr>
        <p:spPr bwMode="auto">
          <a:xfrm>
            <a:off x="179512" y="6525344"/>
            <a:ext cx="8142284" cy="260350"/>
          </a:xfrm>
          <a:prstGeom prst="rect">
            <a:avLst/>
          </a:prstGeom>
          <a:noFill/>
          <a:ln w="9525" cap="flat" cmpd="sng" algn="ctr">
            <a:noFill/>
            <a:prstDash val="solid"/>
            <a:round/>
            <a:headEnd type="none" w="med" len="med"/>
            <a:tailEnd type="none" w="med" len="med"/>
          </a:ln>
          <a:effectLst/>
        </p:spPr>
        <p:txBody>
          <a:bodyPr/>
          <a:lstStyle/>
          <a:p>
            <a:pPr>
              <a:spcBef>
                <a:spcPts val="0"/>
              </a:spcBef>
              <a:defRPr/>
            </a:pPr>
            <a:r>
              <a:rPr lang="en-US" sz="800" dirty="0" smtClean="0">
                <a:solidFill>
                  <a:schemeClr val="bg2">
                    <a:lumMod val="75000"/>
                  </a:schemeClr>
                </a:solidFill>
                <a:latin typeface="+mj-lt"/>
                <a:cs typeface="Calibri" pitchFamily="34" charset="0"/>
              </a:rPr>
              <a:t>* All </a:t>
            </a:r>
            <a:r>
              <a:rPr lang="en-US" sz="800" dirty="0">
                <a:solidFill>
                  <a:schemeClr val="bg2">
                    <a:lumMod val="75000"/>
                  </a:schemeClr>
                </a:solidFill>
                <a:latin typeface="+mj-lt"/>
                <a:cs typeface="Calibri" pitchFamily="34" charset="0"/>
              </a:rPr>
              <a:t>Group and business unit figures are </a:t>
            </a:r>
            <a:r>
              <a:rPr lang="en-US" sz="800" dirty="0" smtClean="0">
                <a:solidFill>
                  <a:schemeClr val="bg2">
                    <a:lumMod val="75000"/>
                  </a:schemeClr>
                </a:solidFill>
                <a:latin typeface="+mj-lt"/>
                <a:cs typeface="Calibri" pitchFamily="34" charset="0"/>
              </a:rPr>
              <a:t>Adjusted </a:t>
            </a:r>
            <a:r>
              <a:rPr lang="en-US" sz="800" dirty="0">
                <a:solidFill>
                  <a:schemeClr val="bg2">
                    <a:lumMod val="75000"/>
                  </a:schemeClr>
                </a:solidFill>
                <a:latin typeface="+mj-lt"/>
                <a:cs typeface="Calibri" pitchFamily="34" charset="0"/>
              </a:rPr>
              <a:t>(exclude </a:t>
            </a:r>
            <a:r>
              <a:rPr lang="en-US" sz="800" dirty="0" smtClean="0">
                <a:solidFill>
                  <a:schemeClr val="bg2">
                    <a:lumMod val="75000"/>
                  </a:schemeClr>
                </a:solidFill>
                <a:latin typeface="+mj-lt"/>
                <a:cs typeface="Calibri" pitchFamily="34" charset="0"/>
              </a:rPr>
              <a:t>non-recurring items, detailed in the press release)</a:t>
            </a:r>
          </a:p>
        </p:txBody>
      </p:sp>
      <p:graphicFrame>
        <p:nvGraphicFramePr>
          <p:cNvPr id="36" name="35 Tabla"/>
          <p:cNvGraphicFramePr>
            <a:graphicFrameLocks noGrp="1"/>
          </p:cNvGraphicFramePr>
          <p:nvPr>
            <p:extLst>
              <p:ext uri="{D42A27DB-BD31-4B8C-83A1-F6EECF244321}">
                <p14:modId xmlns:p14="http://schemas.microsoft.com/office/powerpoint/2010/main" val="807699437"/>
              </p:ext>
            </p:extLst>
          </p:nvPr>
        </p:nvGraphicFramePr>
        <p:xfrm>
          <a:off x="366294" y="519803"/>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dirty="0" smtClean="0">
                          <a:solidFill>
                            <a:srgbClr val="006D9B"/>
                          </a:solidFill>
                          <a:cs typeface="Arial" pitchFamily="34" charset="0"/>
                        </a:rPr>
                        <a:t>Operating performance (</a:t>
                      </a:r>
                      <a:r>
                        <a:rPr lang="en-GB" sz="1200" b="1" dirty="0" err="1" smtClean="0">
                          <a:solidFill>
                            <a:srgbClr val="006D9B"/>
                          </a:solidFill>
                          <a:cs typeface="Arial" pitchFamily="34" charset="0"/>
                        </a:rPr>
                        <a:t>mn</a:t>
                      </a:r>
                      <a:r>
                        <a:rPr lang="en-GB" sz="1200" b="1" dirty="0" smtClean="0">
                          <a:solidFill>
                            <a:srgbClr val="006D9B"/>
                          </a:solidFill>
                          <a:cs typeface="Arial" pitchFamily="34" charset="0"/>
                        </a:rPr>
                        <a:t>€)</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37" name="36 Conector recto"/>
          <p:cNvCxnSpPr/>
          <p:nvPr/>
        </p:nvCxnSpPr>
        <p:spPr bwMode="auto">
          <a:xfrm>
            <a:off x="323528" y="764704"/>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graphicFrame>
        <p:nvGraphicFramePr>
          <p:cNvPr id="38" name="37 Tabla"/>
          <p:cNvGraphicFramePr>
            <a:graphicFrameLocks noGrp="1"/>
          </p:cNvGraphicFramePr>
          <p:nvPr>
            <p:extLst>
              <p:ext uri="{D42A27DB-BD31-4B8C-83A1-F6EECF244321}">
                <p14:modId xmlns:p14="http://schemas.microsoft.com/office/powerpoint/2010/main" val="2702891089"/>
              </p:ext>
            </p:extLst>
          </p:nvPr>
        </p:nvGraphicFramePr>
        <p:xfrm>
          <a:off x="366294" y="3651883"/>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kern="1200" dirty="0" smtClean="0">
                          <a:solidFill>
                            <a:srgbClr val="006D9B"/>
                          </a:solidFill>
                          <a:latin typeface="+mn-lt"/>
                          <a:ea typeface="+mn-ea"/>
                          <a:cs typeface="Arial" pitchFamily="34" charset="0"/>
                        </a:rPr>
                        <a:t>Geographical </a:t>
                      </a:r>
                      <a:r>
                        <a:rPr lang="en-GB" sz="1200" b="1" kern="1200" smtClean="0">
                          <a:solidFill>
                            <a:srgbClr val="006D9B"/>
                          </a:solidFill>
                          <a:latin typeface="+mn-lt"/>
                          <a:ea typeface="+mn-ea"/>
                          <a:cs typeface="Arial" pitchFamily="34" charset="0"/>
                        </a:rPr>
                        <a:t>Contribution 1Q </a:t>
                      </a:r>
                      <a:r>
                        <a:rPr lang="en-GB" sz="1200" b="1" kern="1200" dirty="0" smtClean="0">
                          <a:solidFill>
                            <a:srgbClr val="006D9B"/>
                          </a:solidFill>
                          <a:latin typeface="+mn-lt"/>
                          <a:ea typeface="+mn-ea"/>
                          <a:cs typeface="Arial" pitchFamily="34" charset="0"/>
                        </a:rPr>
                        <a:t>2016</a:t>
                      </a:r>
                      <a:endParaRPr lang="en-GB" sz="1200" b="1" kern="1200" dirty="0">
                        <a:solidFill>
                          <a:srgbClr val="006D9B"/>
                        </a:solidFill>
                        <a:latin typeface="+mn-lt"/>
                        <a:ea typeface="+mn-ea"/>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39" name="38 Conector recto"/>
          <p:cNvCxnSpPr/>
          <p:nvPr/>
        </p:nvCxnSpPr>
        <p:spPr bwMode="auto">
          <a:xfrm>
            <a:off x="323528" y="3896784"/>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40" name="Rectangle 39"/>
          <p:cNvSpPr/>
          <p:nvPr/>
        </p:nvSpPr>
        <p:spPr bwMode="auto">
          <a:xfrm>
            <a:off x="2355906" y="1315870"/>
            <a:ext cx="669839" cy="293311"/>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a:solidFill>
                  <a:srgbClr val="006D9F"/>
                </a:solidFill>
                <a:latin typeface="+mj-lt"/>
                <a:cs typeface="Calibri" pitchFamily="34" charset="0"/>
              </a:rPr>
              <a:t> </a:t>
            </a:r>
            <a:r>
              <a:rPr lang="en-US" sz="1200" b="1" dirty="0" smtClean="0">
                <a:solidFill>
                  <a:srgbClr val="006D9F"/>
                </a:solidFill>
                <a:latin typeface="+mj-lt"/>
                <a:cs typeface="Calibri" pitchFamily="34" charset="0"/>
              </a:rPr>
              <a:t>-1.7%</a:t>
            </a:r>
            <a:endParaRPr lang="en-US" sz="1200" b="1" dirty="0">
              <a:solidFill>
                <a:srgbClr val="006D9F"/>
              </a:solidFill>
              <a:latin typeface="+mj-lt"/>
              <a:cs typeface="Calibri" pitchFamily="34" charset="0"/>
            </a:endParaRPr>
          </a:p>
        </p:txBody>
      </p:sp>
      <p:sp>
        <p:nvSpPr>
          <p:cNvPr id="41" name="Rectangle 39"/>
          <p:cNvSpPr/>
          <p:nvPr/>
        </p:nvSpPr>
        <p:spPr bwMode="auto">
          <a:xfrm>
            <a:off x="1779843" y="1641595"/>
            <a:ext cx="599644" cy="191657"/>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-9.4%</a:t>
            </a:r>
            <a:endParaRPr lang="en-US" sz="1200" b="1" dirty="0">
              <a:solidFill>
                <a:srgbClr val="006D9F"/>
              </a:solidFill>
              <a:latin typeface="+mj-lt"/>
              <a:cs typeface="Calibri" pitchFamily="34" charset="0"/>
            </a:endParaRPr>
          </a:p>
        </p:txBody>
      </p:sp>
      <p:sp>
        <p:nvSpPr>
          <p:cNvPr id="42" name="Rectangle 39"/>
          <p:cNvSpPr/>
          <p:nvPr/>
        </p:nvSpPr>
        <p:spPr bwMode="auto">
          <a:xfrm>
            <a:off x="6883093" y="1286689"/>
            <a:ext cx="600353" cy="302614"/>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-22.8%</a:t>
            </a:r>
            <a:endParaRPr lang="en-US" sz="1200" b="1" dirty="0">
              <a:solidFill>
                <a:srgbClr val="006D9F"/>
              </a:solidFill>
              <a:latin typeface="+mj-lt"/>
              <a:cs typeface="Calibri" pitchFamily="34" charset="0"/>
            </a:endParaRPr>
          </a:p>
        </p:txBody>
      </p:sp>
      <p:sp>
        <p:nvSpPr>
          <p:cNvPr id="43" name="Rectangle 39"/>
          <p:cNvSpPr/>
          <p:nvPr/>
        </p:nvSpPr>
        <p:spPr bwMode="auto">
          <a:xfrm>
            <a:off x="6710505" y="1737423"/>
            <a:ext cx="560328" cy="205939"/>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a:solidFill>
                  <a:srgbClr val="006D9F"/>
                </a:solidFill>
                <a:latin typeface="+mj-lt"/>
                <a:cs typeface="Calibri" pitchFamily="34" charset="0"/>
              </a:rPr>
              <a:t> </a:t>
            </a:r>
            <a:r>
              <a:rPr lang="en-US" sz="1200" b="1" dirty="0" smtClean="0">
                <a:solidFill>
                  <a:srgbClr val="006D9F"/>
                </a:solidFill>
                <a:latin typeface="+mj-lt"/>
                <a:cs typeface="Calibri" pitchFamily="34" charset="0"/>
              </a:rPr>
              <a:t>-31.5%</a:t>
            </a:r>
            <a:endParaRPr lang="en-US" sz="1200" b="1" dirty="0">
              <a:solidFill>
                <a:srgbClr val="006D9F"/>
              </a:solidFill>
              <a:latin typeface="+mj-lt"/>
              <a:cs typeface="Calibri" pitchFamily="34" charset="0"/>
            </a:endParaRPr>
          </a:p>
        </p:txBody>
      </p:sp>
      <p:graphicFrame>
        <p:nvGraphicFramePr>
          <p:cNvPr id="30" name="5 Gráfico"/>
          <p:cNvGraphicFramePr>
            <a:graphicFrameLocks/>
          </p:cNvGraphicFramePr>
          <p:nvPr>
            <p:extLst>
              <p:ext uri="{D42A27DB-BD31-4B8C-83A1-F6EECF244321}">
                <p14:modId xmlns:p14="http://schemas.microsoft.com/office/powerpoint/2010/main" val="1408933020"/>
              </p:ext>
            </p:extLst>
          </p:nvPr>
        </p:nvGraphicFramePr>
        <p:xfrm>
          <a:off x="251520" y="4672457"/>
          <a:ext cx="4246478" cy="148988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4" name="25 Gráfico"/>
          <p:cNvGraphicFramePr>
            <a:graphicFrameLocks/>
          </p:cNvGraphicFramePr>
          <p:nvPr>
            <p:extLst>
              <p:ext uri="{D42A27DB-BD31-4B8C-83A1-F6EECF244321}">
                <p14:modId xmlns:p14="http://schemas.microsoft.com/office/powerpoint/2010/main" val="3495933705"/>
              </p:ext>
            </p:extLst>
          </p:nvPr>
        </p:nvGraphicFramePr>
        <p:xfrm>
          <a:off x="4754711" y="4672457"/>
          <a:ext cx="4641825" cy="1620253"/>
        </p:xfrm>
        <a:graphic>
          <a:graphicData uri="http://schemas.openxmlformats.org/drawingml/2006/chart">
            <c:chart xmlns:c="http://schemas.openxmlformats.org/drawingml/2006/chart" xmlns:r="http://schemas.openxmlformats.org/officeDocument/2006/relationships" r:id="rId6"/>
          </a:graphicData>
        </a:graphic>
      </p:graphicFrame>
      <p:sp>
        <p:nvSpPr>
          <p:cNvPr id="45" name="44 CuadroTexto"/>
          <p:cNvSpPr txBox="1"/>
          <p:nvPr/>
        </p:nvSpPr>
        <p:spPr>
          <a:xfrm>
            <a:off x="200127" y="6325293"/>
            <a:ext cx="2920486" cy="215440"/>
          </a:xfrm>
          <a:prstGeom prst="rect">
            <a:avLst/>
          </a:prstGeom>
          <a:noFill/>
          <a:ln w="9525" cap="flat" cmpd="sng" algn="ctr">
            <a:noFill/>
            <a:prstDash val="solid"/>
            <a:round/>
            <a:headEnd type="none" w="med" len="med"/>
            <a:tailEnd type="none" w="med" len="med"/>
          </a:ln>
          <a:effectLst/>
        </p:spPr>
        <p:txBody>
          <a:bodyPr/>
          <a:lstStyle>
            <a:defPPr>
              <a:defRPr lang="en-US"/>
            </a:defPPr>
            <a:lvl1pPr>
              <a:spcBef>
                <a:spcPts val="0"/>
              </a:spcBef>
              <a:defRPr sz="800">
                <a:solidFill>
                  <a:schemeClr val="bg2">
                    <a:lumMod val="75000"/>
                  </a:schemeClr>
                </a:solidFill>
                <a:latin typeface="+mj-lt"/>
                <a:cs typeface="Calibri" pitchFamily="34" charset="0"/>
              </a:defRPr>
            </a:lvl1pPr>
          </a:lstStyle>
          <a:p>
            <a:r>
              <a:rPr lang="es-ES" dirty="0"/>
              <a:t>* International </a:t>
            </a:r>
            <a:r>
              <a:rPr lang="es-ES" dirty="0" err="1"/>
              <a:t>includes</a:t>
            </a:r>
            <a:r>
              <a:rPr lang="es-ES" dirty="0"/>
              <a:t> “</a:t>
            </a:r>
            <a:r>
              <a:rPr lang="es-ES" dirty="0" err="1"/>
              <a:t>Adjustments</a:t>
            </a:r>
            <a:r>
              <a:rPr lang="es-ES" dirty="0"/>
              <a:t> and </a:t>
            </a:r>
            <a:r>
              <a:rPr lang="es-ES" dirty="0" err="1"/>
              <a:t>others</a:t>
            </a:r>
            <a:r>
              <a:rPr lang="es-ES" dirty="0"/>
              <a:t>”</a:t>
            </a:r>
          </a:p>
        </p:txBody>
      </p:sp>
      <p:sp>
        <p:nvSpPr>
          <p:cNvPr id="46" name="45 CuadroTexto"/>
          <p:cNvSpPr txBox="1"/>
          <p:nvPr/>
        </p:nvSpPr>
        <p:spPr>
          <a:xfrm>
            <a:off x="1571305" y="5087789"/>
            <a:ext cx="288032" cy="215440"/>
          </a:xfrm>
          <a:prstGeom prst="rect">
            <a:avLst/>
          </a:prstGeom>
          <a:noFill/>
        </p:spPr>
        <p:txBody>
          <a:bodyPr wrap="square" lIns="91435" tIns="45718" rIns="91435" bIns="45718" rtlCol="0">
            <a:spAutoFit/>
          </a:bodyPr>
          <a:lstStyle/>
          <a:p>
            <a:pPr algn="just">
              <a:spcBef>
                <a:spcPts val="600"/>
              </a:spcBef>
            </a:pPr>
            <a:r>
              <a:rPr lang="es-ES" sz="800" b="1" kern="0" dirty="0" smtClean="0">
                <a:solidFill>
                  <a:srgbClr val="606060"/>
                </a:solidFill>
                <a:latin typeface="+mj-lt"/>
                <a:ea typeface="Times New Roman"/>
              </a:rPr>
              <a:t>*</a:t>
            </a:r>
            <a:endParaRPr lang="es-ES" sz="800" b="1" kern="0" dirty="0">
              <a:solidFill>
                <a:srgbClr val="606060"/>
              </a:solidFill>
              <a:latin typeface="+mj-lt"/>
              <a:ea typeface="Times New Roman"/>
            </a:endParaRPr>
          </a:p>
        </p:txBody>
      </p:sp>
      <p:sp>
        <p:nvSpPr>
          <p:cNvPr id="47" name="46 CuadroTexto"/>
          <p:cNvSpPr txBox="1"/>
          <p:nvPr/>
        </p:nvSpPr>
        <p:spPr>
          <a:xfrm>
            <a:off x="6321632" y="5403033"/>
            <a:ext cx="288032" cy="215440"/>
          </a:xfrm>
          <a:prstGeom prst="rect">
            <a:avLst/>
          </a:prstGeom>
          <a:noFill/>
        </p:spPr>
        <p:txBody>
          <a:bodyPr wrap="square" lIns="91435" tIns="45718" rIns="91435" bIns="45718" rtlCol="0">
            <a:spAutoFit/>
          </a:bodyPr>
          <a:lstStyle/>
          <a:p>
            <a:pPr algn="just">
              <a:spcBef>
                <a:spcPts val="600"/>
              </a:spcBef>
            </a:pPr>
            <a:r>
              <a:rPr lang="es-ES" sz="800" b="1" kern="0" dirty="0" smtClean="0">
                <a:solidFill>
                  <a:srgbClr val="606060"/>
                </a:solidFill>
                <a:latin typeface="+mj-lt"/>
                <a:ea typeface="Times New Roman"/>
              </a:rPr>
              <a:t>*</a:t>
            </a:r>
            <a:endParaRPr lang="es-ES" sz="800" b="1" kern="0" dirty="0">
              <a:solidFill>
                <a:srgbClr val="606060"/>
              </a:solidFill>
              <a:latin typeface="+mj-lt"/>
              <a:ea typeface="Times New Roman"/>
            </a:endParaRPr>
          </a:p>
        </p:txBody>
      </p:sp>
    </p:spTree>
    <p:extLst>
      <p:ext uri="{BB962C8B-B14F-4D97-AF65-F5344CB8AC3E}">
        <p14:creationId xmlns:p14="http://schemas.microsoft.com/office/powerpoint/2010/main" val="1138392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1 Gráfico"/>
          <p:cNvGraphicFramePr>
            <a:graphicFrameLocks/>
          </p:cNvGraphicFramePr>
          <p:nvPr>
            <p:extLst>
              <p:ext uri="{D42A27DB-BD31-4B8C-83A1-F6EECF244321}">
                <p14:modId xmlns:p14="http://schemas.microsoft.com/office/powerpoint/2010/main" val="2539250063"/>
              </p:ext>
            </p:extLst>
          </p:nvPr>
        </p:nvGraphicFramePr>
        <p:xfrm>
          <a:off x="1344675" y="1340768"/>
          <a:ext cx="2003189" cy="16887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9" name="2 Gráfico"/>
          <p:cNvGraphicFramePr>
            <a:graphicFrameLocks/>
          </p:cNvGraphicFramePr>
          <p:nvPr>
            <p:extLst>
              <p:ext uri="{D42A27DB-BD31-4B8C-83A1-F6EECF244321}">
                <p14:modId xmlns:p14="http://schemas.microsoft.com/office/powerpoint/2010/main" val="786699871"/>
              </p:ext>
            </p:extLst>
          </p:nvPr>
        </p:nvGraphicFramePr>
        <p:xfrm>
          <a:off x="5735393" y="1707356"/>
          <a:ext cx="1921686" cy="1280273"/>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 Placeholder 1"/>
          <p:cNvSpPr>
            <a:spLocks noGrp="1"/>
          </p:cNvSpPr>
          <p:nvPr>
            <p:ph type="body" sz="quarter" idx="10"/>
          </p:nvPr>
        </p:nvSpPr>
        <p:spPr>
          <a:xfrm>
            <a:off x="352103" y="175243"/>
            <a:ext cx="7704856" cy="354387"/>
          </a:xfrm>
        </p:spPr>
        <p:txBody>
          <a:bodyPr/>
          <a:lstStyle/>
          <a:p>
            <a:r>
              <a:rPr lang="en-GB" sz="1800" dirty="0" smtClean="0"/>
              <a:t>Radio Spain and </a:t>
            </a:r>
            <a:r>
              <a:rPr lang="en-GB" sz="1800" dirty="0" err="1" smtClean="0"/>
              <a:t>LatAm</a:t>
            </a:r>
            <a:endParaRPr lang="en-GB" sz="1800" dirty="0"/>
          </a:p>
        </p:txBody>
      </p:sp>
      <p:sp>
        <p:nvSpPr>
          <p:cNvPr id="41" name="Rectangle 50"/>
          <p:cNvSpPr/>
          <p:nvPr/>
        </p:nvSpPr>
        <p:spPr bwMode="auto">
          <a:xfrm>
            <a:off x="5652120" y="902113"/>
            <a:ext cx="2088232" cy="267431"/>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EBITDA</a:t>
            </a:r>
          </a:p>
        </p:txBody>
      </p:sp>
      <p:sp>
        <p:nvSpPr>
          <p:cNvPr id="42" name="Rectangle 51"/>
          <p:cNvSpPr/>
          <p:nvPr/>
        </p:nvSpPr>
        <p:spPr bwMode="auto">
          <a:xfrm>
            <a:off x="1331640" y="908720"/>
            <a:ext cx="2236508" cy="267431"/>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Revenues</a:t>
            </a:r>
          </a:p>
        </p:txBody>
      </p:sp>
      <p:sp>
        <p:nvSpPr>
          <p:cNvPr id="24" name="23 Rectángulo"/>
          <p:cNvSpPr/>
          <p:nvPr/>
        </p:nvSpPr>
        <p:spPr bwMode="auto">
          <a:xfrm>
            <a:off x="179512" y="6525344"/>
            <a:ext cx="8142284" cy="260350"/>
          </a:xfrm>
          <a:prstGeom prst="rect">
            <a:avLst/>
          </a:prstGeom>
          <a:noFill/>
          <a:ln w="9525" cap="flat" cmpd="sng" algn="ctr">
            <a:noFill/>
            <a:prstDash val="solid"/>
            <a:round/>
            <a:headEnd type="none" w="med" len="med"/>
            <a:tailEnd type="none" w="med" len="med"/>
          </a:ln>
          <a:effectLst/>
        </p:spPr>
        <p:txBody>
          <a:bodyPr/>
          <a:lstStyle/>
          <a:p>
            <a:pPr>
              <a:spcBef>
                <a:spcPts val="0"/>
              </a:spcBef>
              <a:defRPr/>
            </a:pPr>
            <a:r>
              <a:rPr lang="en-US" sz="800" dirty="0" smtClean="0">
                <a:solidFill>
                  <a:schemeClr val="bg2">
                    <a:lumMod val="75000"/>
                  </a:schemeClr>
                </a:solidFill>
                <a:latin typeface="+mj-lt"/>
                <a:cs typeface="Calibri" pitchFamily="34" charset="0"/>
              </a:rPr>
              <a:t>* All </a:t>
            </a:r>
            <a:r>
              <a:rPr lang="en-US" sz="800" dirty="0">
                <a:solidFill>
                  <a:schemeClr val="bg2">
                    <a:lumMod val="75000"/>
                  </a:schemeClr>
                </a:solidFill>
                <a:latin typeface="+mj-lt"/>
                <a:cs typeface="Calibri" pitchFamily="34" charset="0"/>
              </a:rPr>
              <a:t>Group and business unit figures are </a:t>
            </a:r>
            <a:r>
              <a:rPr lang="en-US" sz="800" dirty="0" smtClean="0">
                <a:solidFill>
                  <a:schemeClr val="bg2">
                    <a:lumMod val="75000"/>
                  </a:schemeClr>
                </a:solidFill>
                <a:latin typeface="+mj-lt"/>
                <a:cs typeface="Calibri" pitchFamily="34" charset="0"/>
              </a:rPr>
              <a:t>Adjusted </a:t>
            </a:r>
            <a:r>
              <a:rPr lang="en-US" sz="800" dirty="0">
                <a:solidFill>
                  <a:schemeClr val="bg2">
                    <a:lumMod val="75000"/>
                  </a:schemeClr>
                </a:solidFill>
                <a:latin typeface="+mj-lt"/>
                <a:cs typeface="Calibri" pitchFamily="34" charset="0"/>
              </a:rPr>
              <a:t>(exclude </a:t>
            </a:r>
            <a:r>
              <a:rPr lang="en-US" sz="800" dirty="0" smtClean="0">
                <a:solidFill>
                  <a:schemeClr val="bg2">
                    <a:lumMod val="75000"/>
                  </a:schemeClr>
                </a:solidFill>
                <a:latin typeface="+mj-lt"/>
                <a:cs typeface="Calibri" pitchFamily="34" charset="0"/>
              </a:rPr>
              <a:t>non-recurring items, detailed in the press release)</a:t>
            </a:r>
          </a:p>
        </p:txBody>
      </p:sp>
      <p:cxnSp>
        <p:nvCxnSpPr>
          <p:cNvPr id="25" name="24 Conector recto"/>
          <p:cNvCxnSpPr/>
          <p:nvPr/>
        </p:nvCxnSpPr>
        <p:spPr bwMode="auto">
          <a:xfrm>
            <a:off x="323528" y="799208"/>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sp>
        <p:nvSpPr>
          <p:cNvPr id="26" name="Rectangle 39"/>
          <p:cNvSpPr/>
          <p:nvPr/>
        </p:nvSpPr>
        <p:spPr bwMode="auto">
          <a:xfrm>
            <a:off x="6269038" y="1413315"/>
            <a:ext cx="965733" cy="204728"/>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-15.2%</a:t>
            </a:r>
            <a:endParaRPr lang="en-US" sz="1200" b="1" dirty="0">
              <a:solidFill>
                <a:srgbClr val="006D9F"/>
              </a:solidFill>
              <a:latin typeface="+mj-lt"/>
              <a:cs typeface="Calibri" pitchFamily="34" charset="0"/>
            </a:endParaRPr>
          </a:p>
        </p:txBody>
      </p:sp>
      <p:sp>
        <p:nvSpPr>
          <p:cNvPr id="27" name="Rectangle 39"/>
          <p:cNvSpPr/>
          <p:nvPr/>
        </p:nvSpPr>
        <p:spPr bwMode="auto">
          <a:xfrm>
            <a:off x="2056178" y="1340768"/>
            <a:ext cx="1210663" cy="204728"/>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-6.2%</a:t>
            </a:r>
            <a:endParaRPr lang="en-US" sz="1200" b="1" dirty="0">
              <a:solidFill>
                <a:srgbClr val="006D9F"/>
              </a:solidFill>
              <a:latin typeface="+mj-lt"/>
              <a:cs typeface="Calibri" pitchFamily="34" charset="0"/>
            </a:endParaRPr>
          </a:p>
        </p:txBody>
      </p:sp>
      <p:graphicFrame>
        <p:nvGraphicFramePr>
          <p:cNvPr id="36" name="35 Tabla"/>
          <p:cNvGraphicFramePr>
            <a:graphicFrameLocks noGrp="1"/>
          </p:cNvGraphicFramePr>
          <p:nvPr>
            <p:extLst>
              <p:ext uri="{D42A27DB-BD31-4B8C-83A1-F6EECF244321}">
                <p14:modId xmlns:p14="http://schemas.microsoft.com/office/powerpoint/2010/main" val="1371463884"/>
              </p:ext>
            </p:extLst>
          </p:nvPr>
        </p:nvGraphicFramePr>
        <p:xfrm>
          <a:off x="366294" y="519803"/>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dirty="0" smtClean="0">
                          <a:solidFill>
                            <a:srgbClr val="006D9B"/>
                          </a:solidFill>
                          <a:cs typeface="Arial" pitchFamily="34" charset="0"/>
                        </a:rPr>
                        <a:t>Radio</a:t>
                      </a:r>
                      <a:r>
                        <a:rPr lang="en-GB" sz="1200" b="1" baseline="0" dirty="0" smtClean="0">
                          <a:solidFill>
                            <a:srgbClr val="006D9B"/>
                          </a:solidFill>
                          <a:cs typeface="Arial" pitchFamily="34" charset="0"/>
                        </a:rPr>
                        <a:t> Spain </a:t>
                      </a:r>
                      <a:r>
                        <a:rPr lang="en-GB" sz="1200" b="1" dirty="0" smtClean="0">
                          <a:solidFill>
                            <a:srgbClr val="006D9B"/>
                          </a:solidFill>
                          <a:cs typeface="Arial" pitchFamily="34" charset="0"/>
                        </a:rPr>
                        <a:t>Operating performance (</a:t>
                      </a:r>
                      <a:r>
                        <a:rPr lang="en-GB" sz="1200" b="1" dirty="0" err="1" smtClean="0">
                          <a:solidFill>
                            <a:srgbClr val="006D9B"/>
                          </a:solidFill>
                          <a:cs typeface="Arial" pitchFamily="34" charset="0"/>
                        </a:rPr>
                        <a:t>mn</a:t>
                      </a:r>
                      <a:r>
                        <a:rPr lang="en-GB" sz="1200" b="1" dirty="0" smtClean="0">
                          <a:solidFill>
                            <a:srgbClr val="006D9B"/>
                          </a:solidFill>
                          <a:cs typeface="Arial" pitchFamily="34" charset="0"/>
                        </a:rPr>
                        <a:t>€)</a:t>
                      </a:r>
                      <a:endParaRPr lang="en-GB" sz="1200" b="1" dirty="0">
                        <a:solidFill>
                          <a:srgbClr val="006D9B"/>
                        </a:solidFill>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5" name="4 Gráfico"/>
          <p:cNvGraphicFramePr>
            <a:graphicFrameLocks/>
          </p:cNvGraphicFramePr>
          <p:nvPr>
            <p:extLst>
              <p:ext uri="{D42A27DB-BD31-4B8C-83A1-F6EECF244321}">
                <p14:modId xmlns:p14="http://schemas.microsoft.com/office/powerpoint/2010/main" val="1502869767"/>
              </p:ext>
            </p:extLst>
          </p:nvPr>
        </p:nvGraphicFramePr>
        <p:xfrm>
          <a:off x="5436096" y="3068960"/>
          <a:ext cx="2693911" cy="313853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3 Gráfico"/>
          <p:cNvGraphicFramePr>
            <a:graphicFrameLocks/>
          </p:cNvGraphicFramePr>
          <p:nvPr>
            <p:extLst>
              <p:ext uri="{D42A27DB-BD31-4B8C-83A1-F6EECF244321}">
                <p14:modId xmlns:p14="http://schemas.microsoft.com/office/powerpoint/2010/main" val="2986499536"/>
              </p:ext>
            </p:extLst>
          </p:nvPr>
        </p:nvGraphicFramePr>
        <p:xfrm>
          <a:off x="1187624" y="4396066"/>
          <a:ext cx="2772308" cy="1549437"/>
        </p:xfrm>
        <a:graphic>
          <a:graphicData uri="http://schemas.openxmlformats.org/drawingml/2006/chart">
            <c:chart xmlns:c="http://schemas.openxmlformats.org/drawingml/2006/chart" xmlns:r="http://schemas.openxmlformats.org/officeDocument/2006/relationships" r:id="rId6"/>
          </a:graphicData>
        </a:graphic>
      </p:graphicFrame>
      <p:sp>
        <p:nvSpPr>
          <p:cNvPr id="17" name="Rectangle 51"/>
          <p:cNvSpPr/>
          <p:nvPr/>
        </p:nvSpPr>
        <p:spPr bwMode="auto">
          <a:xfrm>
            <a:off x="1331640" y="3708589"/>
            <a:ext cx="2236508" cy="267431"/>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Revenues</a:t>
            </a:r>
          </a:p>
        </p:txBody>
      </p:sp>
      <p:sp>
        <p:nvSpPr>
          <p:cNvPr id="18" name="Rectangle 50"/>
          <p:cNvSpPr/>
          <p:nvPr/>
        </p:nvSpPr>
        <p:spPr bwMode="auto">
          <a:xfrm>
            <a:off x="5652120" y="3708588"/>
            <a:ext cx="2088232" cy="267431"/>
          </a:xfrm>
          <a:prstGeom prst="rect">
            <a:avLst/>
          </a:prstGeom>
          <a:noFill/>
          <a:ln w="6350" cap="flat" cmpd="sng" algn="ctr">
            <a:solidFill>
              <a:schemeClr val="bg1">
                <a:lumMod val="50000"/>
              </a:schemeClr>
            </a:solidFill>
            <a:prstDash val="solid"/>
            <a:round/>
            <a:headEnd type="none" w="med" len="med"/>
            <a:tailEnd type="none" w="med" len="med"/>
          </a:ln>
          <a:effectLst/>
        </p:spPr>
        <p:txBody>
          <a:bodyPr lIns="0" rIns="0" anchor="ctr"/>
          <a:lstStyle/>
          <a:p>
            <a:pPr algn="ctr">
              <a:spcBef>
                <a:spcPct val="20000"/>
              </a:spcBef>
            </a:pPr>
            <a:r>
              <a:rPr lang="en-US" sz="1000" b="1" dirty="0">
                <a:solidFill>
                  <a:schemeClr val="bg1">
                    <a:lumMod val="50000"/>
                  </a:schemeClr>
                </a:solidFill>
                <a:latin typeface="+mj-lt"/>
                <a:cs typeface="Calibri" pitchFamily="34" charset="0"/>
              </a:rPr>
              <a:t>EBITDA</a:t>
            </a:r>
          </a:p>
        </p:txBody>
      </p:sp>
      <p:sp>
        <p:nvSpPr>
          <p:cNvPr id="19" name="Rectangle 39"/>
          <p:cNvSpPr/>
          <p:nvPr/>
        </p:nvSpPr>
        <p:spPr bwMode="auto">
          <a:xfrm>
            <a:off x="1968957" y="4642871"/>
            <a:ext cx="597573" cy="199966"/>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-16.1%</a:t>
            </a:r>
            <a:endParaRPr lang="en-US" sz="1200" b="1" dirty="0">
              <a:solidFill>
                <a:srgbClr val="006D9F"/>
              </a:solidFill>
              <a:latin typeface="+mj-lt"/>
              <a:cs typeface="Calibri" pitchFamily="34" charset="0"/>
            </a:endParaRPr>
          </a:p>
        </p:txBody>
      </p:sp>
      <p:grpSp>
        <p:nvGrpSpPr>
          <p:cNvPr id="20" name="19 Grupo"/>
          <p:cNvGrpSpPr/>
          <p:nvPr/>
        </p:nvGrpSpPr>
        <p:grpSpPr>
          <a:xfrm>
            <a:off x="1650807" y="4271449"/>
            <a:ext cx="1625049" cy="268113"/>
            <a:chOff x="2586912" y="4149080"/>
            <a:chExt cx="1625049" cy="324416"/>
          </a:xfrm>
        </p:grpSpPr>
        <p:cxnSp>
          <p:nvCxnSpPr>
            <p:cNvPr id="21" name="20 Conector recto"/>
            <p:cNvCxnSpPr/>
            <p:nvPr/>
          </p:nvCxnSpPr>
          <p:spPr bwMode="auto">
            <a:xfrm flipH="1">
              <a:off x="2617992" y="4149080"/>
              <a:ext cx="801880" cy="0"/>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22" name="21 Conector recto"/>
            <p:cNvCxnSpPr/>
            <p:nvPr/>
          </p:nvCxnSpPr>
          <p:spPr bwMode="auto">
            <a:xfrm flipH="1">
              <a:off x="3962549" y="4149080"/>
              <a:ext cx="227315" cy="0"/>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23" name="22 Conector recto"/>
            <p:cNvCxnSpPr/>
            <p:nvPr/>
          </p:nvCxnSpPr>
          <p:spPr bwMode="auto">
            <a:xfrm flipH="1" flipV="1">
              <a:off x="4211960" y="4186845"/>
              <a:ext cx="1" cy="250267"/>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30" name="29 Conector recto"/>
            <p:cNvCxnSpPr/>
            <p:nvPr/>
          </p:nvCxnSpPr>
          <p:spPr bwMode="auto">
            <a:xfrm flipH="1" flipV="1">
              <a:off x="2586912" y="4223229"/>
              <a:ext cx="1" cy="250267"/>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grpSp>
      <p:sp>
        <p:nvSpPr>
          <p:cNvPr id="31" name="Rectangle 39"/>
          <p:cNvSpPr/>
          <p:nvPr/>
        </p:nvSpPr>
        <p:spPr bwMode="auto">
          <a:xfrm>
            <a:off x="6129735" y="4869840"/>
            <a:ext cx="559387" cy="210356"/>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smtClean="0">
                <a:solidFill>
                  <a:srgbClr val="006D9F"/>
                </a:solidFill>
                <a:latin typeface="+mj-lt"/>
                <a:cs typeface="Calibri" pitchFamily="34" charset="0"/>
              </a:rPr>
              <a:t>-36.9%</a:t>
            </a:r>
            <a:endParaRPr lang="en-US" sz="1200" b="1" dirty="0">
              <a:solidFill>
                <a:srgbClr val="006D9F"/>
              </a:solidFill>
              <a:latin typeface="+mj-lt"/>
              <a:cs typeface="Calibri" pitchFamily="34" charset="0"/>
            </a:endParaRPr>
          </a:p>
        </p:txBody>
      </p:sp>
      <p:grpSp>
        <p:nvGrpSpPr>
          <p:cNvPr id="32" name="31 Grupo"/>
          <p:cNvGrpSpPr/>
          <p:nvPr/>
        </p:nvGrpSpPr>
        <p:grpSpPr>
          <a:xfrm>
            <a:off x="5785184" y="4302664"/>
            <a:ext cx="1800201" cy="722923"/>
            <a:chOff x="2617992" y="4145790"/>
            <a:chExt cx="1800201" cy="874734"/>
          </a:xfrm>
        </p:grpSpPr>
        <p:cxnSp>
          <p:nvCxnSpPr>
            <p:cNvPr id="33" name="32 Conector recto"/>
            <p:cNvCxnSpPr/>
            <p:nvPr/>
          </p:nvCxnSpPr>
          <p:spPr bwMode="auto">
            <a:xfrm flipH="1">
              <a:off x="2617992" y="4149080"/>
              <a:ext cx="801880" cy="0"/>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34" name="33 Conector recto"/>
            <p:cNvCxnSpPr/>
            <p:nvPr/>
          </p:nvCxnSpPr>
          <p:spPr bwMode="auto">
            <a:xfrm flipH="1">
              <a:off x="3962549" y="4145790"/>
              <a:ext cx="436075" cy="3290"/>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35" name="34 Conector recto"/>
            <p:cNvCxnSpPr/>
            <p:nvPr/>
          </p:nvCxnSpPr>
          <p:spPr bwMode="auto">
            <a:xfrm flipV="1">
              <a:off x="4418193" y="4191000"/>
              <a:ext cx="0" cy="829524"/>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cxnSp>
          <p:nvCxnSpPr>
            <p:cNvPr id="39" name="38 Conector recto"/>
            <p:cNvCxnSpPr/>
            <p:nvPr/>
          </p:nvCxnSpPr>
          <p:spPr bwMode="auto">
            <a:xfrm flipV="1">
              <a:off x="2617992" y="4186846"/>
              <a:ext cx="0" cy="612551"/>
            </a:xfrm>
            <a:prstGeom prst="line">
              <a:avLst/>
            </a:prstGeom>
            <a:solidFill>
              <a:schemeClr val="accent1"/>
            </a:solidFill>
            <a:ln w="9525" cap="flat" cmpd="sng" algn="ctr">
              <a:solidFill>
                <a:schemeClr val="bg1">
                  <a:lumMod val="50000"/>
                </a:schemeClr>
              </a:solidFill>
              <a:prstDash val="dashDot"/>
              <a:round/>
              <a:headEnd type="none" w="med" len="med"/>
              <a:tailEnd type="none" w="med" len="med"/>
            </a:ln>
            <a:effectLst/>
          </p:spPr>
        </p:cxnSp>
      </p:grpSp>
      <p:cxnSp>
        <p:nvCxnSpPr>
          <p:cNvPr id="40" name="39 Conector recto"/>
          <p:cNvCxnSpPr/>
          <p:nvPr/>
        </p:nvCxnSpPr>
        <p:spPr bwMode="auto">
          <a:xfrm>
            <a:off x="323528" y="3599076"/>
            <a:ext cx="8424936" cy="0"/>
          </a:xfrm>
          <a:prstGeom prst="line">
            <a:avLst/>
          </a:prstGeom>
          <a:solidFill>
            <a:schemeClr val="accent1"/>
          </a:solidFill>
          <a:ln w="38100" cap="flat" cmpd="sng" algn="ctr">
            <a:solidFill>
              <a:srgbClr val="006D9B"/>
            </a:solidFill>
            <a:prstDash val="solid"/>
            <a:round/>
            <a:headEnd type="none" w="med" len="med"/>
            <a:tailEnd type="none" w="med" len="med"/>
          </a:ln>
          <a:effectLst/>
        </p:spPr>
      </p:cxnSp>
      <p:graphicFrame>
        <p:nvGraphicFramePr>
          <p:cNvPr id="43" name="42 Tabla"/>
          <p:cNvGraphicFramePr>
            <a:graphicFrameLocks noGrp="1"/>
          </p:cNvGraphicFramePr>
          <p:nvPr>
            <p:extLst>
              <p:ext uri="{D42A27DB-BD31-4B8C-83A1-F6EECF244321}">
                <p14:modId xmlns:p14="http://schemas.microsoft.com/office/powerpoint/2010/main" val="530822625"/>
              </p:ext>
            </p:extLst>
          </p:nvPr>
        </p:nvGraphicFramePr>
        <p:xfrm>
          <a:off x="366294" y="3319671"/>
          <a:ext cx="8571942" cy="353181"/>
        </p:xfrm>
        <a:graphic>
          <a:graphicData uri="http://schemas.openxmlformats.org/drawingml/2006/table">
            <a:tbl>
              <a:tblPr firstRow="1" bandRow="1">
                <a:tableStyleId>{5C22544A-7EE6-4342-B048-85BDC9FD1C3A}</a:tableStyleId>
              </a:tblPr>
              <a:tblGrid>
                <a:gridCol w="8571942"/>
              </a:tblGrid>
              <a:tr h="353181">
                <a:tc>
                  <a:txBody>
                    <a:bodyPr/>
                    <a:lstStyle/>
                    <a:p>
                      <a:r>
                        <a:rPr lang="en-GB" sz="1200" b="1" dirty="0" smtClean="0">
                          <a:solidFill>
                            <a:srgbClr val="006D9B"/>
                          </a:solidFill>
                          <a:cs typeface="Arial" pitchFamily="34" charset="0"/>
                        </a:rPr>
                        <a:t>Radio </a:t>
                      </a:r>
                      <a:r>
                        <a:rPr lang="en-GB" sz="1200" b="1" dirty="0" err="1" smtClean="0">
                          <a:solidFill>
                            <a:srgbClr val="006D9B"/>
                          </a:solidFill>
                          <a:cs typeface="Arial" pitchFamily="34" charset="0"/>
                        </a:rPr>
                        <a:t>LatAm</a:t>
                      </a:r>
                      <a:r>
                        <a:rPr lang="en-GB" sz="1200" b="1" dirty="0" smtClean="0">
                          <a:solidFill>
                            <a:srgbClr val="006D9B"/>
                          </a:solidFill>
                          <a:cs typeface="Arial" pitchFamily="34" charset="0"/>
                        </a:rPr>
                        <a:t> Operating Performance (</a:t>
                      </a:r>
                      <a:r>
                        <a:rPr lang="en-GB" sz="1200" b="1" dirty="0" err="1" smtClean="0">
                          <a:solidFill>
                            <a:srgbClr val="006D9B"/>
                          </a:solidFill>
                          <a:cs typeface="Arial" pitchFamily="34" charset="0"/>
                        </a:rPr>
                        <a:t>mn</a:t>
                      </a:r>
                      <a:r>
                        <a:rPr lang="en-GB" sz="1200" b="1" dirty="0" smtClean="0">
                          <a:solidFill>
                            <a:srgbClr val="006D9B"/>
                          </a:solidFill>
                          <a:cs typeface="Arial" pitchFamily="34" charset="0"/>
                        </a:rPr>
                        <a:t>€)</a:t>
                      </a:r>
                      <a:endParaRPr lang="en-GB" sz="1200" b="1" dirty="0">
                        <a:solidFill>
                          <a:srgbClr val="006D9B"/>
                        </a:solidFill>
                        <a:cs typeface="Arial"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4" name="Rectangle 39"/>
          <p:cNvSpPr/>
          <p:nvPr/>
        </p:nvSpPr>
        <p:spPr bwMode="auto">
          <a:xfrm>
            <a:off x="2279461" y="4165382"/>
            <a:ext cx="965733" cy="204728"/>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a:solidFill>
                  <a:srgbClr val="006D9F"/>
                </a:solidFill>
                <a:latin typeface="+mj-lt"/>
                <a:cs typeface="Calibri" pitchFamily="34" charset="0"/>
              </a:rPr>
              <a:t> </a:t>
            </a:r>
            <a:r>
              <a:rPr lang="en-US" sz="1200" b="1" dirty="0" smtClean="0">
                <a:solidFill>
                  <a:srgbClr val="006D9F"/>
                </a:solidFill>
                <a:latin typeface="+mj-lt"/>
                <a:cs typeface="Calibri" pitchFamily="34" charset="0"/>
              </a:rPr>
              <a:t>+3%</a:t>
            </a:r>
            <a:endParaRPr lang="en-US" sz="1200" b="1" dirty="0">
              <a:solidFill>
                <a:srgbClr val="006D9F"/>
              </a:solidFill>
              <a:latin typeface="+mj-lt"/>
              <a:cs typeface="Calibri" pitchFamily="34" charset="0"/>
            </a:endParaRPr>
          </a:p>
        </p:txBody>
      </p:sp>
      <p:sp>
        <p:nvSpPr>
          <p:cNvPr id="45" name="Rectangle 39"/>
          <p:cNvSpPr/>
          <p:nvPr/>
        </p:nvSpPr>
        <p:spPr bwMode="auto">
          <a:xfrm>
            <a:off x="6573133" y="4164651"/>
            <a:ext cx="554984" cy="254033"/>
          </a:xfrm>
          <a:prstGeom prst="rect">
            <a:avLst/>
          </a:prstGeom>
          <a:no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fontAlgn="base">
              <a:spcBef>
                <a:spcPct val="20000"/>
              </a:spcBef>
              <a:spcAft>
                <a:spcPct val="0"/>
              </a:spcAft>
            </a:pPr>
            <a:r>
              <a:rPr lang="en-US" sz="1200" b="1" dirty="0">
                <a:solidFill>
                  <a:srgbClr val="006D9F"/>
                </a:solidFill>
                <a:latin typeface="+mj-lt"/>
                <a:cs typeface="Calibri" pitchFamily="34" charset="0"/>
              </a:rPr>
              <a:t> </a:t>
            </a:r>
            <a:r>
              <a:rPr lang="en-US" sz="1200" b="1" dirty="0" smtClean="0">
                <a:solidFill>
                  <a:srgbClr val="006D9F"/>
                </a:solidFill>
                <a:latin typeface="+mj-lt"/>
                <a:cs typeface="Calibri" pitchFamily="34" charset="0"/>
              </a:rPr>
              <a:t>-24.4%</a:t>
            </a:r>
            <a:endParaRPr lang="en-US" sz="1200" b="1" dirty="0">
              <a:solidFill>
                <a:srgbClr val="006D9F"/>
              </a:solidFill>
              <a:latin typeface="+mj-lt"/>
              <a:cs typeface="Calibri" pitchFamily="34" charset="0"/>
            </a:endParaRPr>
          </a:p>
        </p:txBody>
      </p:sp>
    </p:spTree>
    <p:extLst>
      <p:ext uri="{BB962C8B-B14F-4D97-AF65-F5344CB8AC3E}">
        <p14:creationId xmlns:p14="http://schemas.microsoft.com/office/powerpoint/2010/main" val="2535210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4_Default Design">
  <a:themeElements>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rsonalizado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800" b="1" i="0" u="none" strike="noStrike" cap="none" normalizeH="0" baseline="0" smtClean="0">
            <a:ln>
              <a:noFill/>
            </a:ln>
            <a:solidFill>
              <a:srgbClr val="4D4D4D"/>
            </a:solidFill>
            <a:effectLst/>
            <a:latin typeface="Garamond"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800" b="1" i="0" u="none" strike="noStrike" cap="none" normalizeH="0" baseline="0" smtClean="0">
            <a:ln>
              <a:noFill/>
            </a:ln>
            <a:solidFill>
              <a:srgbClr val="4D4D4D"/>
            </a:solidFill>
            <a:effectLst/>
            <a:latin typeface="Garamond" pitchFamily="1" charset="0"/>
          </a:defRPr>
        </a:defPPr>
      </a:lstStyle>
    </a:lnDef>
  </a:objectDefaults>
  <a:extraClrSchemeLst>
    <a:extraClrScheme>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Angles</Template>
  <TotalTime>126220</TotalTime>
  <Words>1353</Words>
  <Application>Microsoft Office PowerPoint</Application>
  <PresentationFormat>Presentación en pantalla (4:3)</PresentationFormat>
  <Paragraphs>232</Paragraphs>
  <Slides>16</Slides>
  <Notes>7</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4_Default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xxxxxxxx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PRCORP</dc:creator>
  <cp:lastModifiedBy>Monfort Montoliu, Cira</cp:lastModifiedBy>
  <cp:revision>1954</cp:revision>
  <cp:lastPrinted>2016-05-06T09:30:44Z</cp:lastPrinted>
  <dcterms:created xsi:type="dcterms:W3CDTF">2013-05-27T08:22:08Z</dcterms:created>
  <dcterms:modified xsi:type="dcterms:W3CDTF">2016-05-09T14:20:26Z</dcterms:modified>
</cp:coreProperties>
</file>